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sldIdLst>
    <p:sldId id="256" r:id="rId2"/>
    <p:sldId id="268" r:id="rId3"/>
    <p:sldId id="257" r:id="rId4"/>
    <p:sldId id="264" r:id="rId5"/>
    <p:sldId id="258" r:id="rId6"/>
    <p:sldId id="259" r:id="rId7"/>
    <p:sldId id="269" r:id="rId8"/>
    <p:sldId id="265" r:id="rId9"/>
    <p:sldId id="266" r:id="rId10"/>
    <p:sldId id="272" r:id="rId11"/>
    <p:sldId id="267" r:id="rId12"/>
    <p:sldId id="273" r:id="rId13"/>
    <p:sldId id="260" r:id="rId14"/>
    <p:sldId id="262" r:id="rId15"/>
    <p:sldId id="270" r:id="rId16"/>
    <p:sldId id="263" r:id="rId17"/>
    <p:sldId id="27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i Arwood" initials="CA" lastIdx="1" clrIdx="0">
    <p:extLst>
      <p:ext uri="{19B8F6BF-5375-455C-9EA6-DF929625EA0E}">
        <p15:presenceInfo xmlns:p15="http://schemas.microsoft.com/office/powerpoint/2012/main" userId="Cathi Arwo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D7EE"/>
    <a:srgbClr val="39B54A"/>
    <a:srgbClr val="532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1" autoAdjust="0"/>
    <p:restoredTop sz="84449" autoAdjust="0"/>
  </p:normalViewPr>
  <p:slideViewPr>
    <p:cSldViewPr snapToGrid="0">
      <p:cViewPr varScale="1">
        <p:scale>
          <a:sx n="54" d="100"/>
          <a:sy n="54" d="100"/>
        </p:scale>
        <p:origin x="1096"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twcgov-my.sharepoint.com/personal/catherine_arwood_twc_state_tx_us/Documents/Child%20Care%20Services%20-%20Agency%20Info/FSS-ROSS%20Conference/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wcgov-my.sharepoint.com/personal/catherine_arwood_twc_state_tx_us/Documents/Child%20Care%20Services%20-%20Agency%20Info/FSS-ROSS%20Conference/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wcgov-my.sharepoint.com/personal/catherine_arwood_twc_state_tx_us/Documents/Child%20Care%20Services%20-%20Agency%20Info/FSS-ROSS%20Conference/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wcgov-my.sharepoint.com/personal/catherine_arwood_twc_state_tx_us/Documents/Child%20Care%20Services%20-%20Agency%20Info/FSS-ROSS%20Conference/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r>
              <a:rPr lang="en-US" sz="2400"/>
              <a:t>Number of Providers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3F1-4CCF-8C19-2EB0D7ED8F9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[Charts.xlsx]Sheet1!$A$5:$A$7</c:f>
              <c:numCache>
                <c:formatCode>General</c:formatCode>
                <c:ptCount val="3"/>
                <c:pt idx="0">
                  <c:v>2015</c:v>
                </c:pt>
                <c:pt idx="1">
                  <c:v>2017</c:v>
                </c:pt>
                <c:pt idx="2">
                  <c:v>2019</c:v>
                </c:pt>
              </c:numCache>
            </c:numRef>
          </c:cat>
          <c:val>
            <c:numRef>
              <c:f>[Charts.xlsx]Sheet1!$B$5:$B$7</c:f>
              <c:numCache>
                <c:formatCode>#,##0</c:formatCode>
                <c:ptCount val="3"/>
                <c:pt idx="0">
                  <c:v>6294</c:v>
                </c:pt>
                <c:pt idx="1">
                  <c:v>6114</c:v>
                </c:pt>
                <c:pt idx="2">
                  <c:v>7454</c:v>
                </c:pt>
              </c:numCache>
            </c:numRef>
          </c:val>
          <c:extLst>
            <c:ext xmlns:c16="http://schemas.microsoft.com/office/drawing/2014/chart" uri="{C3380CC4-5D6E-409C-BE32-E72D297353CC}">
              <c16:uniqueId val="{00000000-53F1-4CCF-8C19-2EB0D7ED8F9A}"/>
            </c:ext>
          </c:extLst>
        </c:ser>
        <c:dLbls>
          <c:dLblPos val="inEnd"/>
          <c:showLegendKey val="0"/>
          <c:showVal val="1"/>
          <c:showCatName val="0"/>
          <c:showSerName val="0"/>
          <c:showPercent val="0"/>
          <c:showBubbleSize val="0"/>
        </c:dLbls>
        <c:gapWidth val="41"/>
        <c:axId val="537306664"/>
        <c:axId val="537309288"/>
      </c:barChart>
      <c:catAx>
        <c:axId val="537306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537309288"/>
        <c:crosses val="autoZero"/>
        <c:auto val="1"/>
        <c:lblAlgn val="ctr"/>
        <c:lblOffset val="100"/>
        <c:noMultiLvlLbl val="0"/>
      </c:catAx>
      <c:valAx>
        <c:axId val="537309288"/>
        <c:scaling>
          <c:orientation val="minMax"/>
        </c:scaling>
        <c:delete val="1"/>
        <c:axPos val="l"/>
        <c:numFmt formatCode="#,##0" sourceLinked="1"/>
        <c:majorTickMark val="none"/>
        <c:minorTickMark val="none"/>
        <c:tickLblPos val="nextTo"/>
        <c:crossAx val="5373066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r>
              <a:rPr lang="en-US" sz="2400"/>
              <a:t>TRS Providers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[Charts.xlsx]Sheet1!$B$9</c:f>
              <c:strCache>
                <c:ptCount val="1"/>
              </c:strCache>
            </c:strRef>
          </c:tx>
          <c:spPr>
            <a:solidFill>
              <a:schemeClr val="accent2"/>
            </a:soli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6810-4F5E-B4B3-4598B9524B9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[Charts.xlsx]Sheet1!$A$10:$A$12</c:f>
              <c:numCache>
                <c:formatCode>General</c:formatCode>
                <c:ptCount val="3"/>
                <c:pt idx="0">
                  <c:v>2015</c:v>
                </c:pt>
                <c:pt idx="1">
                  <c:v>2017</c:v>
                </c:pt>
                <c:pt idx="2">
                  <c:v>2019</c:v>
                </c:pt>
              </c:numCache>
            </c:numRef>
          </c:cat>
          <c:val>
            <c:numRef>
              <c:f>[Charts.xlsx]Sheet1!$B$10:$B$12</c:f>
              <c:numCache>
                <c:formatCode>#,##0</c:formatCode>
                <c:ptCount val="3"/>
                <c:pt idx="0">
                  <c:v>1236</c:v>
                </c:pt>
                <c:pt idx="1">
                  <c:v>1035</c:v>
                </c:pt>
                <c:pt idx="2">
                  <c:v>1449</c:v>
                </c:pt>
              </c:numCache>
            </c:numRef>
          </c:val>
          <c:extLst>
            <c:ext xmlns:c16="http://schemas.microsoft.com/office/drawing/2014/chart" uri="{C3380CC4-5D6E-409C-BE32-E72D297353CC}">
              <c16:uniqueId val="{00000000-6810-4F5E-B4B3-4598B9524B9E}"/>
            </c:ext>
          </c:extLst>
        </c:ser>
        <c:dLbls>
          <c:dLblPos val="inEnd"/>
          <c:showLegendKey val="0"/>
          <c:showVal val="1"/>
          <c:showCatName val="0"/>
          <c:showSerName val="0"/>
          <c:showPercent val="0"/>
          <c:showBubbleSize val="0"/>
        </c:dLbls>
        <c:gapWidth val="41"/>
        <c:axId val="533088912"/>
        <c:axId val="533089240"/>
      </c:barChart>
      <c:catAx>
        <c:axId val="533088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533089240"/>
        <c:crosses val="autoZero"/>
        <c:auto val="1"/>
        <c:lblAlgn val="ctr"/>
        <c:lblOffset val="100"/>
        <c:noMultiLvlLbl val="0"/>
      </c:catAx>
      <c:valAx>
        <c:axId val="533089240"/>
        <c:scaling>
          <c:orientation val="minMax"/>
        </c:scaling>
        <c:delete val="1"/>
        <c:axPos val="l"/>
        <c:numFmt formatCode="#,##0" sourceLinked="1"/>
        <c:majorTickMark val="none"/>
        <c:minorTickMark val="none"/>
        <c:tickLblPos val="nextTo"/>
        <c:crossAx val="533088912"/>
        <c:crosses val="autoZero"/>
        <c:crossBetween val="between"/>
        <c:majorUnit val="100"/>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r>
              <a:rPr lang="en-US" sz="2400"/>
              <a:t>Children Served (avg per day)</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E845-44D7-97B3-9477A503CE1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[Charts.xlsx]Sheet1!$A$16:$A$18</c:f>
              <c:numCache>
                <c:formatCode>General</c:formatCode>
                <c:ptCount val="3"/>
                <c:pt idx="0">
                  <c:v>2015</c:v>
                </c:pt>
                <c:pt idx="1">
                  <c:v>2017</c:v>
                </c:pt>
                <c:pt idx="2">
                  <c:v>2019</c:v>
                </c:pt>
              </c:numCache>
            </c:numRef>
          </c:cat>
          <c:val>
            <c:numRef>
              <c:f>[Charts.xlsx]Sheet1!$B$16:$B$18</c:f>
              <c:numCache>
                <c:formatCode>#,##0</c:formatCode>
                <c:ptCount val="3"/>
                <c:pt idx="0">
                  <c:v>100423</c:v>
                </c:pt>
                <c:pt idx="1">
                  <c:v>91989</c:v>
                </c:pt>
                <c:pt idx="2">
                  <c:v>133771</c:v>
                </c:pt>
              </c:numCache>
            </c:numRef>
          </c:val>
          <c:extLst>
            <c:ext xmlns:c16="http://schemas.microsoft.com/office/drawing/2014/chart" uri="{C3380CC4-5D6E-409C-BE32-E72D297353CC}">
              <c16:uniqueId val="{00000000-9804-443F-A8F9-11D2C6CD53F6}"/>
            </c:ext>
          </c:extLst>
        </c:ser>
        <c:dLbls>
          <c:dLblPos val="inEnd"/>
          <c:showLegendKey val="0"/>
          <c:showVal val="1"/>
          <c:showCatName val="0"/>
          <c:showSerName val="0"/>
          <c:showPercent val="0"/>
          <c:showBubbleSize val="0"/>
        </c:dLbls>
        <c:gapWidth val="41"/>
        <c:axId val="537341920"/>
        <c:axId val="537335688"/>
      </c:barChart>
      <c:catAx>
        <c:axId val="53734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537335688"/>
        <c:crosses val="autoZero"/>
        <c:auto val="1"/>
        <c:lblAlgn val="ctr"/>
        <c:lblOffset val="100"/>
        <c:noMultiLvlLbl val="0"/>
      </c:catAx>
      <c:valAx>
        <c:axId val="537335688"/>
        <c:scaling>
          <c:orientation val="minMax"/>
        </c:scaling>
        <c:delete val="1"/>
        <c:axPos val="l"/>
        <c:numFmt formatCode="#,##0" sourceLinked="1"/>
        <c:majorTickMark val="none"/>
        <c:minorTickMark val="none"/>
        <c:tickLblPos val="nextTo"/>
        <c:crossAx val="537341920"/>
        <c:crosses val="autoZero"/>
        <c:crossBetween val="between"/>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r>
              <a:rPr lang="en-US" sz="2400"/>
              <a:t>Children on Waitlist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450-4B60-A95E-4FF135CEBF9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[Charts.xlsx]Sheet1!$A$21:$A$23</c:f>
              <c:numCache>
                <c:formatCode>General</c:formatCode>
                <c:ptCount val="3"/>
                <c:pt idx="0">
                  <c:v>2015</c:v>
                </c:pt>
                <c:pt idx="1">
                  <c:v>2018</c:v>
                </c:pt>
                <c:pt idx="2">
                  <c:v>2019</c:v>
                </c:pt>
              </c:numCache>
            </c:numRef>
          </c:cat>
          <c:val>
            <c:numRef>
              <c:f>[Charts.xlsx]Sheet1!$B$21:$B$23</c:f>
              <c:numCache>
                <c:formatCode>#,##0</c:formatCode>
                <c:ptCount val="3"/>
                <c:pt idx="0">
                  <c:v>26116</c:v>
                </c:pt>
                <c:pt idx="1">
                  <c:v>75262</c:v>
                </c:pt>
                <c:pt idx="2">
                  <c:v>16282</c:v>
                </c:pt>
              </c:numCache>
            </c:numRef>
          </c:val>
          <c:extLst>
            <c:ext xmlns:c16="http://schemas.microsoft.com/office/drawing/2014/chart" uri="{C3380CC4-5D6E-409C-BE32-E72D297353CC}">
              <c16:uniqueId val="{00000000-1450-4B60-A95E-4FF135CEBF90}"/>
            </c:ext>
          </c:extLst>
        </c:ser>
        <c:dLbls>
          <c:dLblPos val="inEnd"/>
          <c:showLegendKey val="0"/>
          <c:showVal val="1"/>
          <c:showCatName val="0"/>
          <c:showSerName val="0"/>
          <c:showPercent val="0"/>
          <c:showBubbleSize val="0"/>
        </c:dLbls>
        <c:gapWidth val="41"/>
        <c:axId val="522800328"/>
        <c:axId val="522799344"/>
      </c:barChart>
      <c:catAx>
        <c:axId val="522800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522799344"/>
        <c:crosses val="autoZero"/>
        <c:auto val="1"/>
        <c:lblAlgn val="ctr"/>
        <c:lblOffset val="100"/>
        <c:noMultiLvlLbl val="0"/>
      </c:catAx>
      <c:valAx>
        <c:axId val="522799344"/>
        <c:scaling>
          <c:orientation val="minMax"/>
        </c:scaling>
        <c:delete val="1"/>
        <c:axPos val="l"/>
        <c:numFmt formatCode="#,##0" sourceLinked="1"/>
        <c:majorTickMark val="none"/>
        <c:minorTickMark val="none"/>
        <c:tickLblPos val="nextTo"/>
        <c:crossAx val="52280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hyperlink" Target="https://news.schoolsdo.org/2017/08/expect-more-career-technical-education-in-w-va/" TargetMode="External"/><Relationship Id="rId1" Type="http://schemas.openxmlformats.org/officeDocument/2006/relationships/image" Target="../media/image6.jpg"/><Relationship Id="rId5" Type="http://schemas.openxmlformats.org/officeDocument/2006/relationships/hyperlink" Target="http://2012books.lardbucket.org/books/a-primer-on-social-problems/s13-the-changing-family.html" TargetMode="External"/><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hyperlink" Target="https://news.schoolsdo.org/2017/08/expect-more-career-technical-education-in-w-va/" TargetMode="External"/><Relationship Id="rId1" Type="http://schemas.openxmlformats.org/officeDocument/2006/relationships/image" Target="../media/image6.jpg"/><Relationship Id="rId5" Type="http://schemas.openxmlformats.org/officeDocument/2006/relationships/hyperlink" Target="http://2012books.lardbucket.org/books/a-primer-on-social-problems/s13-the-changing-family.html" TargetMode="External"/><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5CD58-EF51-4A0E-88BB-D192D23AB69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31EFFD1-5BF6-4034-9F69-1719BD51303B}">
      <dgm:prSet/>
      <dgm:spPr/>
      <dgm:t>
        <a:bodyPr/>
        <a:lstStyle/>
        <a:p>
          <a:r>
            <a:rPr lang="en-US" dirty="0"/>
            <a:t>Child Care Services</a:t>
          </a:r>
        </a:p>
      </dgm:t>
    </dgm:pt>
    <dgm:pt modelId="{91CB7D80-E5AB-43E1-BA96-4E44883C0279}" type="parTrans" cxnId="{D34F685D-F4D7-4442-AD09-DFA6AAFF5FC3}">
      <dgm:prSet/>
      <dgm:spPr/>
      <dgm:t>
        <a:bodyPr/>
        <a:lstStyle/>
        <a:p>
          <a:endParaRPr lang="en-US"/>
        </a:p>
      </dgm:t>
    </dgm:pt>
    <dgm:pt modelId="{3A6C642A-D176-4F54-BC4B-2D357DB90CDE}" type="sibTrans" cxnId="{D34F685D-F4D7-4442-AD09-DFA6AAFF5FC3}">
      <dgm:prSet/>
      <dgm:spPr/>
      <dgm:t>
        <a:bodyPr/>
        <a:lstStyle/>
        <a:p>
          <a:endParaRPr lang="en-US"/>
        </a:p>
      </dgm:t>
    </dgm:pt>
    <dgm:pt modelId="{219E1E36-932D-4971-BF2A-CF892711D868}">
      <dgm:prSet/>
      <dgm:spPr/>
      <dgm:t>
        <a:bodyPr/>
        <a:lstStyle/>
        <a:p>
          <a:r>
            <a:rPr lang="en-US" dirty="0"/>
            <a:t>Services for People with Disabilities</a:t>
          </a:r>
        </a:p>
      </dgm:t>
    </dgm:pt>
    <dgm:pt modelId="{4E83AF18-0627-499D-AAF1-3A27F58E52AF}" type="parTrans" cxnId="{DDF4830C-6607-4C24-91AF-528337A9CFA8}">
      <dgm:prSet/>
      <dgm:spPr/>
      <dgm:t>
        <a:bodyPr/>
        <a:lstStyle/>
        <a:p>
          <a:endParaRPr lang="en-US"/>
        </a:p>
      </dgm:t>
    </dgm:pt>
    <dgm:pt modelId="{2F49C670-7F9E-4FB1-8B12-F345541EC97D}" type="sibTrans" cxnId="{DDF4830C-6607-4C24-91AF-528337A9CFA8}">
      <dgm:prSet/>
      <dgm:spPr/>
      <dgm:t>
        <a:bodyPr/>
        <a:lstStyle/>
        <a:p>
          <a:endParaRPr lang="en-US"/>
        </a:p>
      </dgm:t>
    </dgm:pt>
    <dgm:pt modelId="{36BE0218-4122-4549-9F06-499D9DA17F61}">
      <dgm:prSet/>
      <dgm:spPr/>
      <dgm:t>
        <a:bodyPr/>
        <a:lstStyle/>
        <a:p>
          <a:r>
            <a:rPr lang="en-US" dirty="0"/>
            <a:t>Unemployment Services</a:t>
          </a:r>
        </a:p>
      </dgm:t>
    </dgm:pt>
    <dgm:pt modelId="{1C12EF57-C61B-43FE-A045-5E4E43DF8CA0}" type="parTrans" cxnId="{A4204D1E-8D0F-4E0A-8E47-DFFC6898C9B9}">
      <dgm:prSet/>
      <dgm:spPr/>
      <dgm:t>
        <a:bodyPr/>
        <a:lstStyle/>
        <a:p>
          <a:endParaRPr lang="en-US"/>
        </a:p>
      </dgm:t>
    </dgm:pt>
    <dgm:pt modelId="{D26E6A75-0360-4A1E-BC97-69E8A3503D06}" type="sibTrans" cxnId="{A4204D1E-8D0F-4E0A-8E47-DFFC6898C9B9}">
      <dgm:prSet/>
      <dgm:spPr/>
      <dgm:t>
        <a:bodyPr/>
        <a:lstStyle/>
        <a:p>
          <a:endParaRPr lang="en-US"/>
        </a:p>
      </dgm:t>
    </dgm:pt>
    <dgm:pt modelId="{C21B8D0A-9676-470A-AD49-D50C5E51223B}">
      <dgm:prSet/>
      <dgm:spPr/>
      <dgm:t>
        <a:bodyPr/>
        <a:lstStyle/>
        <a:p>
          <a:r>
            <a:rPr lang="en-US" dirty="0"/>
            <a:t>Youth Services</a:t>
          </a:r>
        </a:p>
      </dgm:t>
    </dgm:pt>
    <dgm:pt modelId="{09721B90-78A8-48AD-8832-BFA1C5838E7C}" type="parTrans" cxnId="{DBF831D9-2568-4E6C-B798-2B6654F79478}">
      <dgm:prSet/>
      <dgm:spPr/>
      <dgm:t>
        <a:bodyPr/>
        <a:lstStyle/>
        <a:p>
          <a:endParaRPr lang="en-US"/>
        </a:p>
      </dgm:t>
    </dgm:pt>
    <dgm:pt modelId="{7D1DE6FC-CF48-4B74-A1C9-F3144F7590B9}" type="sibTrans" cxnId="{DBF831D9-2568-4E6C-B798-2B6654F79478}">
      <dgm:prSet/>
      <dgm:spPr/>
      <dgm:t>
        <a:bodyPr/>
        <a:lstStyle/>
        <a:p>
          <a:endParaRPr lang="en-US"/>
        </a:p>
      </dgm:t>
    </dgm:pt>
    <dgm:pt modelId="{627ECAE6-5BCD-4753-8AE5-E2C5FE6245C5}">
      <dgm:prSet/>
      <dgm:spPr/>
      <dgm:t>
        <a:bodyPr/>
        <a:lstStyle/>
        <a:p>
          <a:r>
            <a:rPr lang="en-US" dirty="0"/>
            <a:t>Job Training</a:t>
          </a:r>
        </a:p>
      </dgm:t>
    </dgm:pt>
    <dgm:pt modelId="{36BA5134-4B17-4142-A7EC-D094896541ED}" type="parTrans" cxnId="{ADDE374A-7F82-4FDE-9362-0FFCBCD2022D}">
      <dgm:prSet/>
      <dgm:spPr/>
      <dgm:t>
        <a:bodyPr/>
        <a:lstStyle/>
        <a:p>
          <a:endParaRPr lang="en-US"/>
        </a:p>
      </dgm:t>
    </dgm:pt>
    <dgm:pt modelId="{16052CD1-2E19-4D2F-A804-159F7A04E41C}" type="sibTrans" cxnId="{ADDE374A-7F82-4FDE-9362-0FFCBCD2022D}">
      <dgm:prSet/>
      <dgm:spPr/>
      <dgm:t>
        <a:bodyPr/>
        <a:lstStyle/>
        <a:p>
          <a:endParaRPr lang="en-US"/>
        </a:p>
      </dgm:t>
    </dgm:pt>
    <dgm:pt modelId="{A32A5755-FD92-48E9-B7AB-B5D6F30DF54A}">
      <dgm:prSet/>
      <dgm:spPr/>
      <dgm:t>
        <a:bodyPr/>
        <a:lstStyle/>
        <a:p>
          <a:r>
            <a:rPr lang="en-US" dirty="0"/>
            <a:t>Discrimination Investigations</a:t>
          </a:r>
        </a:p>
      </dgm:t>
    </dgm:pt>
    <dgm:pt modelId="{D634C032-D8EA-4708-ADDC-97D8E06D21BA}" type="parTrans" cxnId="{439F9340-9FE1-4516-9D6B-2B8B5D6F01FD}">
      <dgm:prSet/>
      <dgm:spPr/>
      <dgm:t>
        <a:bodyPr/>
        <a:lstStyle/>
        <a:p>
          <a:endParaRPr lang="en-US"/>
        </a:p>
      </dgm:t>
    </dgm:pt>
    <dgm:pt modelId="{5024D932-DC58-48A3-9D4C-DE8963D5B953}" type="sibTrans" cxnId="{439F9340-9FE1-4516-9D6B-2B8B5D6F01FD}">
      <dgm:prSet/>
      <dgm:spPr/>
      <dgm:t>
        <a:bodyPr/>
        <a:lstStyle/>
        <a:p>
          <a:endParaRPr lang="en-US"/>
        </a:p>
      </dgm:t>
    </dgm:pt>
    <dgm:pt modelId="{1B42C3F9-7008-4509-887D-84A4533050FC}" type="pres">
      <dgm:prSet presAssocID="{1205CD58-EF51-4A0E-88BB-D192D23AB693}" presName="Name0" presStyleCnt="0">
        <dgm:presLayoutVars>
          <dgm:dir/>
          <dgm:animLvl val="lvl"/>
          <dgm:resizeHandles val="exact"/>
        </dgm:presLayoutVars>
      </dgm:prSet>
      <dgm:spPr/>
    </dgm:pt>
    <dgm:pt modelId="{8B2213A1-E8B9-4DDE-89AE-7F4DDD0EE376}" type="pres">
      <dgm:prSet presAssocID="{231EFFD1-5BF6-4034-9F69-1719BD51303B}" presName="linNode" presStyleCnt="0"/>
      <dgm:spPr/>
    </dgm:pt>
    <dgm:pt modelId="{CB018314-9336-4286-B608-6F5C968C074C}" type="pres">
      <dgm:prSet presAssocID="{231EFFD1-5BF6-4034-9F69-1719BD51303B}" presName="parentText" presStyleLbl="node1" presStyleIdx="0" presStyleCnt="6" custScaleX="229881">
        <dgm:presLayoutVars>
          <dgm:chMax val="1"/>
          <dgm:bulletEnabled val="1"/>
        </dgm:presLayoutVars>
      </dgm:prSet>
      <dgm:spPr/>
    </dgm:pt>
    <dgm:pt modelId="{A831BC02-2196-41AB-96C8-1C2A5883D01F}" type="pres">
      <dgm:prSet presAssocID="{3A6C642A-D176-4F54-BC4B-2D357DB90CDE}" presName="sp" presStyleCnt="0"/>
      <dgm:spPr/>
    </dgm:pt>
    <dgm:pt modelId="{3D3AC312-9665-43D3-8790-15554F2441C6}" type="pres">
      <dgm:prSet presAssocID="{219E1E36-932D-4971-BF2A-CF892711D868}" presName="linNode" presStyleCnt="0"/>
      <dgm:spPr/>
    </dgm:pt>
    <dgm:pt modelId="{62AC76D1-39C1-410A-B201-198648D38BDC}" type="pres">
      <dgm:prSet presAssocID="{219E1E36-932D-4971-BF2A-CF892711D868}" presName="parentText" presStyleLbl="node1" presStyleIdx="1" presStyleCnt="6" custScaleX="229826">
        <dgm:presLayoutVars>
          <dgm:chMax val="1"/>
          <dgm:bulletEnabled val="1"/>
        </dgm:presLayoutVars>
      </dgm:prSet>
      <dgm:spPr/>
    </dgm:pt>
    <dgm:pt modelId="{EDB925CE-49B3-49B8-B774-EBA1B38E43BE}" type="pres">
      <dgm:prSet presAssocID="{2F49C670-7F9E-4FB1-8B12-F345541EC97D}" presName="sp" presStyleCnt="0"/>
      <dgm:spPr/>
    </dgm:pt>
    <dgm:pt modelId="{D214C821-9EE3-49E9-8008-5C4A79CA6699}" type="pres">
      <dgm:prSet presAssocID="{36BE0218-4122-4549-9F06-499D9DA17F61}" presName="linNode" presStyleCnt="0"/>
      <dgm:spPr/>
    </dgm:pt>
    <dgm:pt modelId="{85CEB9A2-B04D-433F-8E5D-6DE776F4B48F}" type="pres">
      <dgm:prSet presAssocID="{36BE0218-4122-4549-9F06-499D9DA17F61}" presName="parentText" presStyleLbl="node1" presStyleIdx="2" presStyleCnt="6" custScaleX="229881">
        <dgm:presLayoutVars>
          <dgm:chMax val="1"/>
          <dgm:bulletEnabled val="1"/>
        </dgm:presLayoutVars>
      </dgm:prSet>
      <dgm:spPr/>
    </dgm:pt>
    <dgm:pt modelId="{16F911FD-2AE9-4159-AE13-9D5311FC2505}" type="pres">
      <dgm:prSet presAssocID="{D26E6A75-0360-4A1E-BC97-69E8A3503D06}" presName="sp" presStyleCnt="0"/>
      <dgm:spPr/>
    </dgm:pt>
    <dgm:pt modelId="{84D3B79B-24DC-41B6-ADBF-83B725BE0063}" type="pres">
      <dgm:prSet presAssocID="{C21B8D0A-9676-470A-AD49-D50C5E51223B}" presName="linNode" presStyleCnt="0"/>
      <dgm:spPr/>
    </dgm:pt>
    <dgm:pt modelId="{B796B90F-7098-40A4-8D97-37442CD54844}" type="pres">
      <dgm:prSet presAssocID="{C21B8D0A-9676-470A-AD49-D50C5E51223B}" presName="parentText" presStyleLbl="node1" presStyleIdx="3" presStyleCnt="6" custScaleX="229881">
        <dgm:presLayoutVars>
          <dgm:chMax val="1"/>
          <dgm:bulletEnabled val="1"/>
        </dgm:presLayoutVars>
      </dgm:prSet>
      <dgm:spPr/>
    </dgm:pt>
    <dgm:pt modelId="{F36569BC-3553-4E14-82EC-21744ACF3530}" type="pres">
      <dgm:prSet presAssocID="{7D1DE6FC-CF48-4B74-A1C9-F3144F7590B9}" presName="sp" presStyleCnt="0"/>
      <dgm:spPr/>
    </dgm:pt>
    <dgm:pt modelId="{2418527D-9575-48B8-ADFA-3D1735AE0640}" type="pres">
      <dgm:prSet presAssocID="{627ECAE6-5BCD-4753-8AE5-E2C5FE6245C5}" presName="linNode" presStyleCnt="0"/>
      <dgm:spPr/>
    </dgm:pt>
    <dgm:pt modelId="{2D47F0A8-10E8-447B-A01A-1DD4E54958EB}" type="pres">
      <dgm:prSet presAssocID="{627ECAE6-5BCD-4753-8AE5-E2C5FE6245C5}" presName="parentText" presStyleLbl="node1" presStyleIdx="4" presStyleCnt="6" custScaleX="229881">
        <dgm:presLayoutVars>
          <dgm:chMax val="1"/>
          <dgm:bulletEnabled val="1"/>
        </dgm:presLayoutVars>
      </dgm:prSet>
      <dgm:spPr/>
    </dgm:pt>
    <dgm:pt modelId="{216C23FB-A2AE-4437-826D-2385A158F98C}" type="pres">
      <dgm:prSet presAssocID="{16052CD1-2E19-4D2F-A804-159F7A04E41C}" presName="sp" presStyleCnt="0"/>
      <dgm:spPr/>
    </dgm:pt>
    <dgm:pt modelId="{5B3001CB-84AB-4576-9CE3-2659FA455DAF}" type="pres">
      <dgm:prSet presAssocID="{A32A5755-FD92-48E9-B7AB-B5D6F30DF54A}" presName="linNode" presStyleCnt="0"/>
      <dgm:spPr/>
    </dgm:pt>
    <dgm:pt modelId="{027AF532-AC36-49F0-A80E-AC0C5F68E095}" type="pres">
      <dgm:prSet presAssocID="{A32A5755-FD92-48E9-B7AB-B5D6F30DF54A}" presName="parentText" presStyleLbl="node1" presStyleIdx="5" presStyleCnt="6" custScaleX="229822">
        <dgm:presLayoutVars>
          <dgm:chMax val="1"/>
          <dgm:bulletEnabled val="1"/>
        </dgm:presLayoutVars>
      </dgm:prSet>
      <dgm:spPr/>
    </dgm:pt>
  </dgm:ptLst>
  <dgm:cxnLst>
    <dgm:cxn modelId="{DDF4830C-6607-4C24-91AF-528337A9CFA8}" srcId="{1205CD58-EF51-4A0E-88BB-D192D23AB693}" destId="{219E1E36-932D-4971-BF2A-CF892711D868}" srcOrd="1" destOrd="0" parTransId="{4E83AF18-0627-499D-AAF1-3A27F58E52AF}" sibTransId="{2F49C670-7F9E-4FB1-8B12-F345541EC97D}"/>
    <dgm:cxn modelId="{A4204D1E-8D0F-4E0A-8E47-DFFC6898C9B9}" srcId="{1205CD58-EF51-4A0E-88BB-D192D23AB693}" destId="{36BE0218-4122-4549-9F06-499D9DA17F61}" srcOrd="2" destOrd="0" parTransId="{1C12EF57-C61B-43FE-A045-5E4E43DF8CA0}" sibTransId="{D26E6A75-0360-4A1E-BC97-69E8A3503D06}"/>
    <dgm:cxn modelId="{26287531-0169-48C0-B5F3-EE2E9C539A83}" type="presOf" srcId="{231EFFD1-5BF6-4034-9F69-1719BD51303B}" destId="{CB018314-9336-4286-B608-6F5C968C074C}" srcOrd="0" destOrd="0" presId="urn:microsoft.com/office/officeart/2005/8/layout/vList5"/>
    <dgm:cxn modelId="{439F9340-9FE1-4516-9D6B-2B8B5D6F01FD}" srcId="{1205CD58-EF51-4A0E-88BB-D192D23AB693}" destId="{A32A5755-FD92-48E9-B7AB-B5D6F30DF54A}" srcOrd="5" destOrd="0" parTransId="{D634C032-D8EA-4708-ADDC-97D8E06D21BA}" sibTransId="{5024D932-DC58-48A3-9D4C-DE8963D5B953}"/>
    <dgm:cxn modelId="{D34F685D-F4D7-4442-AD09-DFA6AAFF5FC3}" srcId="{1205CD58-EF51-4A0E-88BB-D192D23AB693}" destId="{231EFFD1-5BF6-4034-9F69-1719BD51303B}" srcOrd="0" destOrd="0" parTransId="{91CB7D80-E5AB-43E1-BA96-4E44883C0279}" sibTransId="{3A6C642A-D176-4F54-BC4B-2D357DB90CDE}"/>
    <dgm:cxn modelId="{ADDE374A-7F82-4FDE-9362-0FFCBCD2022D}" srcId="{1205CD58-EF51-4A0E-88BB-D192D23AB693}" destId="{627ECAE6-5BCD-4753-8AE5-E2C5FE6245C5}" srcOrd="4" destOrd="0" parTransId="{36BA5134-4B17-4142-A7EC-D094896541ED}" sibTransId="{16052CD1-2E19-4D2F-A804-159F7A04E41C}"/>
    <dgm:cxn modelId="{6BBC566E-EE35-4CA5-BE43-97BC420B2BEE}" type="presOf" srcId="{1205CD58-EF51-4A0E-88BB-D192D23AB693}" destId="{1B42C3F9-7008-4509-887D-84A4533050FC}" srcOrd="0" destOrd="0" presId="urn:microsoft.com/office/officeart/2005/8/layout/vList5"/>
    <dgm:cxn modelId="{EEE3D56E-0EEF-4F5D-A759-184D1564354B}" type="presOf" srcId="{C21B8D0A-9676-470A-AD49-D50C5E51223B}" destId="{B796B90F-7098-40A4-8D97-37442CD54844}" srcOrd="0" destOrd="0" presId="urn:microsoft.com/office/officeart/2005/8/layout/vList5"/>
    <dgm:cxn modelId="{A6F82C85-118A-4F0A-AAD5-517553DED269}" type="presOf" srcId="{A32A5755-FD92-48E9-B7AB-B5D6F30DF54A}" destId="{027AF532-AC36-49F0-A80E-AC0C5F68E095}" srcOrd="0" destOrd="0" presId="urn:microsoft.com/office/officeart/2005/8/layout/vList5"/>
    <dgm:cxn modelId="{0BF5E294-3EEE-47C5-91D4-C02C86C80EE9}" type="presOf" srcId="{627ECAE6-5BCD-4753-8AE5-E2C5FE6245C5}" destId="{2D47F0A8-10E8-447B-A01A-1DD4E54958EB}" srcOrd="0" destOrd="0" presId="urn:microsoft.com/office/officeart/2005/8/layout/vList5"/>
    <dgm:cxn modelId="{0A7A6DC9-7AD7-4608-BA32-0D91D3DDC633}" type="presOf" srcId="{36BE0218-4122-4549-9F06-499D9DA17F61}" destId="{85CEB9A2-B04D-433F-8E5D-6DE776F4B48F}" srcOrd="0" destOrd="0" presId="urn:microsoft.com/office/officeart/2005/8/layout/vList5"/>
    <dgm:cxn modelId="{DBF831D9-2568-4E6C-B798-2B6654F79478}" srcId="{1205CD58-EF51-4A0E-88BB-D192D23AB693}" destId="{C21B8D0A-9676-470A-AD49-D50C5E51223B}" srcOrd="3" destOrd="0" parTransId="{09721B90-78A8-48AD-8832-BFA1C5838E7C}" sibTransId="{7D1DE6FC-CF48-4B74-A1C9-F3144F7590B9}"/>
    <dgm:cxn modelId="{B0F8D4FA-34A3-4204-8883-FF6FB55622ED}" type="presOf" srcId="{219E1E36-932D-4971-BF2A-CF892711D868}" destId="{62AC76D1-39C1-410A-B201-198648D38BDC}" srcOrd="0" destOrd="0" presId="urn:microsoft.com/office/officeart/2005/8/layout/vList5"/>
    <dgm:cxn modelId="{BC569299-C558-496E-A32C-5655E7E8A3B3}" type="presParOf" srcId="{1B42C3F9-7008-4509-887D-84A4533050FC}" destId="{8B2213A1-E8B9-4DDE-89AE-7F4DDD0EE376}" srcOrd="0" destOrd="0" presId="urn:microsoft.com/office/officeart/2005/8/layout/vList5"/>
    <dgm:cxn modelId="{9202BCCE-9585-4A95-9480-1CA2B82BBF29}" type="presParOf" srcId="{8B2213A1-E8B9-4DDE-89AE-7F4DDD0EE376}" destId="{CB018314-9336-4286-B608-6F5C968C074C}" srcOrd="0" destOrd="0" presId="urn:microsoft.com/office/officeart/2005/8/layout/vList5"/>
    <dgm:cxn modelId="{EDB260E3-7EEC-4B6B-A572-4314ACD25306}" type="presParOf" srcId="{1B42C3F9-7008-4509-887D-84A4533050FC}" destId="{A831BC02-2196-41AB-96C8-1C2A5883D01F}" srcOrd="1" destOrd="0" presId="urn:microsoft.com/office/officeart/2005/8/layout/vList5"/>
    <dgm:cxn modelId="{E9810C88-3A00-47BB-8E37-4C6CC706EBB5}" type="presParOf" srcId="{1B42C3F9-7008-4509-887D-84A4533050FC}" destId="{3D3AC312-9665-43D3-8790-15554F2441C6}" srcOrd="2" destOrd="0" presId="urn:microsoft.com/office/officeart/2005/8/layout/vList5"/>
    <dgm:cxn modelId="{A8EB849B-FA1E-4656-AF49-161C8ABD1323}" type="presParOf" srcId="{3D3AC312-9665-43D3-8790-15554F2441C6}" destId="{62AC76D1-39C1-410A-B201-198648D38BDC}" srcOrd="0" destOrd="0" presId="urn:microsoft.com/office/officeart/2005/8/layout/vList5"/>
    <dgm:cxn modelId="{49CFD445-F078-4A46-A8B7-C82EE40FAD52}" type="presParOf" srcId="{1B42C3F9-7008-4509-887D-84A4533050FC}" destId="{EDB925CE-49B3-49B8-B774-EBA1B38E43BE}" srcOrd="3" destOrd="0" presId="urn:microsoft.com/office/officeart/2005/8/layout/vList5"/>
    <dgm:cxn modelId="{39D8378B-F478-4092-B027-48DBAF4FBB67}" type="presParOf" srcId="{1B42C3F9-7008-4509-887D-84A4533050FC}" destId="{D214C821-9EE3-49E9-8008-5C4A79CA6699}" srcOrd="4" destOrd="0" presId="urn:microsoft.com/office/officeart/2005/8/layout/vList5"/>
    <dgm:cxn modelId="{1F099E57-F917-4F23-A81A-31B6F6DAB92E}" type="presParOf" srcId="{D214C821-9EE3-49E9-8008-5C4A79CA6699}" destId="{85CEB9A2-B04D-433F-8E5D-6DE776F4B48F}" srcOrd="0" destOrd="0" presId="urn:microsoft.com/office/officeart/2005/8/layout/vList5"/>
    <dgm:cxn modelId="{3C7A4780-A36C-4AA1-842E-6570F7545EAB}" type="presParOf" srcId="{1B42C3F9-7008-4509-887D-84A4533050FC}" destId="{16F911FD-2AE9-4159-AE13-9D5311FC2505}" srcOrd="5" destOrd="0" presId="urn:microsoft.com/office/officeart/2005/8/layout/vList5"/>
    <dgm:cxn modelId="{7BE42B9B-46CA-4FC3-8D81-21C3F8732316}" type="presParOf" srcId="{1B42C3F9-7008-4509-887D-84A4533050FC}" destId="{84D3B79B-24DC-41B6-ADBF-83B725BE0063}" srcOrd="6" destOrd="0" presId="urn:microsoft.com/office/officeart/2005/8/layout/vList5"/>
    <dgm:cxn modelId="{F81C2C89-A98C-45B6-AD58-847223E55B1E}" type="presParOf" srcId="{84D3B79B-24DC-41B6-ADBF-83B725BE0063}" destId="{B796B90F-7098-40A4-8D97-37442CD54844}" srcOrd="0" destOrd="0" presId="urn:microsoft.com/office/officeart/2005/8/layout/vList5"/>
    <dgm:cxn modelId="{0F3CA4C2-9749-4411-9CD0-F2DBA412E63A}" type="presParOf" srcId="{1B42C3F9-7008-4509-887D-84A4533050FC}" destId="{F36569BC-3553-4E14-82EC-21744ACF3530}" srcOrd="7" destOrd="0" presId="urn:microsoft.com/office/officeart/2005/8/layout/vList5"/>
    <dgm:cxn modelId="{8BD6DFA7-AFA3-4C60-B258-86057D23E33D}" type="presParOf" srcId="{1B42C3F9-7008-4509-887D-84A4533050FC}" destId="{2418527D-9575-48B8-ADFA-3D1735AE0640}" srcOrd="8" destOrd="0" presId="urn:microsoft.com/office/officeart/2005/8/layout/vList5"/>
    <dgm:cxn modelId="{6A12D08E-A1AB-4D24-A757-3850F875E94F}" type="presParOf" srcId="{2418527D-9575-48B8-ADFA-3D1735AE0640}" destId="{2D47F0A8-10E8-447B-A01A-1DD4E54958EB}" srcOrd="0" destOrd="0" presId="urn:microsoft.com/office/officeart/2005/8/layout/vList5"/>
    <dgm:cxn modelId="{DA02C9B5-EFCE-4B05-9158-1960E7765A65}" type="presParOf" srcId="{1B42C3F9-7008-4509-887D-84A4533050FC}" destId="{216C23FB-A2AE-4437-826D-2385A158F98C}" srcOrd="9" destOrd="0" presId="urn:microsoft.com/office/officeart/2005/8/layout/vList5"/>
    <dgm:cxn modelId="{AE108387-3716-4497-9D27-5EA4A0B6C35D}" type="presParOf" srcId="{1B42C3F9-7008-4509-887D-84A4533050FC}" destId="{5B3001CB-84AB-4576-9CE3-2659FA455DAF}" srcOrd="10" destOrd="0" presId="urn:microsoft.com/office/officeart/2005/8/layout/vList5"/>
    <dgm:cxn modelId="{7A4E0C71-F8DB-45AE-B78B-59EC4FEDA562}" type="presParOf" srcId="{5B3001CB-84AB-4576-9CE3-2659FA455DAF}" destId="{027AF532-AC36-49F0-A80E-AC0C5F68E095}"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40788-357F-4604-A4DB-C1FC39C0AE6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778B27AC-96B4-4AED-A027-A008C1C3DA2E}">
      <dgm:prSet/>
      <dgm:spPr/>
      <dgm:t>
        <a:bodyPr/>
        <a:lstStyle/>
        <a:p>
          <a:pPr algn="ctr"/>
          <a:r>
            <a:rPr lang="en-US" dirty="0"/>
            <a:t>WIOA Plans</a:t>
          </a:r>
        </a:p>
      </dgm:t>
    </dgm:pt>
    <dgm:pt modelId="{7321AB14-41A2-4CA7-8EA3-B6AAA4969752}" type="parTrans" cxnId="{08441206-736B-44CC-9866-255772253C03}">
      <dgm:prSet/>
      <dgm:spPr/>
      <dgm:t>
        <a:bodyPr/>
        <a:lstStyle/>
        <a:p>
          <a:endParaRPr lang="en-US"/>
        </a:p>
      </dgm:t>
    </dgm:pt>
    <dgm:pt modelId="{FBE49C56-FFE9-41F9-9A22-3D9D42703BE7}" type="sibTrans" cxnId="{08441206-736B-44CC-9866-255772253C03}">
      <dgm:prSet/>
      <dgm:spPr/>
      <dgm:t>
        <a:bodyPr/>
        <a:lstStyle/>
        <a:p>
          <a:endParaRPr lang="en-US"/>
        </a:p>
      </dgm:t>
    </dgm:pt>
    <dgm:pt modelId="{F05788DE-182B-45BF-BC63-19FA3F3B6B6C}">
      <dgm:prSet/>
      <dgm:spPr/>
      <dgm:t>
        <a:bodyPr/>
        <a:lstStyle/>
        <a:p>
          <a:pPr algn="ctr"/>
          <a:r>
            <a:rPr lang="en-US" dirty="0"/>
            <a:t>Service Delivery  </a:t>
          </a:r>
        </a:p>
      </dgm:t>
    </dgm:pt>
    <dgm:pt modelId="{FB826D57-8F9A-460B-82CD-9836C48C23D8}" type="parTrans" cxnId="{793AB8B2-CFFE-4A5F-BF97-5C6A2E0C9384}">
      <dgm:prSet/>
      <dgm:spPr/>
      <dgm:t>
        <a:bodyPr/>
        <a:lstStyle/>
        <a:p>
          <a:endParaRPr lang="en-US"/>
        </a:p>
      </dgm:t>
    </dgm:pt>
    <dgm:pt modelId="{6F464F7E-E352-4C32-9624-C00745713BD6}" type="sibTrans" cxnId="{793AB8B2-CFFE-4A5F-BF97-5C6A2E0C9384}">
      <dgm:prSet/>
      <dgm:spPr/>
      <dgm:t>
        <a:bodyPr/>
        <a:lstStyle/>
        <a:p>
          <a:endParaRPr lang="en-US"/>
        </a:p>
      </dgm:t>
    </dgm:pt>
    <dgm:pt modelId="{8C166202-C3B9-4018-B0EA-C82A03AF539B}">
      <dgm:prSet/>
      <dgm:spPr/>
      <dgm:t>
        <a:bodyPr/>
        <a:lstStyle/>
        <a:p>
          <a:pPr algn="ctr"/>
          <a:r>
            <a:rPr lang="en-US" dirty="0"/>
            <a:t>Economic Development</a:t>
          </a:r>
        </a:p>
      </dgm:t>
    </dgm:pt>
    <dgm:pt modelId="{64443A25-2AF0-425C-ABC5-D48EDB43C84D}" type="parTrans" cxnId="{26727E66-6AC1-4CA1-8B9B-413EC72C7D07}">
      <dgm:prSet/>
      <dgm:spPr/>
      <dgm:t>
        <a:bodyPr/>
        <a:lstStyle/>
        <a:p>
          <a:endParaRPr lang="en-US"/>
        </a:p>
      </dgm:t>
    </dgm:pt>
    <dgm:pt modelId="{9F14D6D3-9905-43F3-97F2-2071C3B5CB39}" type="sibTrans" cxnId="{26727E66-6AC1-4CA1-8B9B-413EC72C7D07}">
      <dgm:prSet/>
      <dgm:spPr/>
      <dgm:t>
        <a:bodyPr/>
        <a:lstStyle/>
        <a:p>
          <a:endParaRPr lang="en-US"/>
        </a:p>
      </dgm:t>
    </dgm:pt>
    <dgm:pt modelId="{404E0E35-CD86-4F6B-AC9A-17E2DC4BA9F5}" type="pres">
      <dgm:prSet presAssocID="{E7E40788-357F-4604-A4DB-C1FC39C0AE60}" presName="linear" presStyleCnt="0">
        <dgm:presLayoutVars>
          <dgm:animLvl val="lvl"/>
          <dgm:resizeHandles val="exact"/>
        </dgm:presLayoutVars>
      </dgm:prSet>
      <dgm:spPr/>
    </dgm:pt>
    <dgm:pt modelId="{B416BE17-7889-4212-B4F7-FCABC26260B7}" type="pres">
      <dgm:prSet presAssocID="{778B27AC-96B4-4AED-A027-A008C1C3DA2E}" presName="parentText" presStyleLbl="node1" presStyleIdx="0" presStyleCnt="3">
        <dgm:presLayoutVars>
          <dgm:chMax val="0"/>
          <dgm:bulletEnabled val="1"/>
        </dgm:presLayoutVars>
      </dgm:prSet>
      <dgm:spPr/>
    </dgm:pt>
    <dgm:pt modelId="{A92542FE-9FA7-463F-AC52-5CB7E12FE9D2}" type="pres">
      <dgm:prSet presAssocID="{FBE49C56-FFE9-41F9-9A22-3D9D42703BE7}" presName="spacer" presStyleCnt="0"/>
      <dgm:spPr/>
    </dgm:pt>
    <dgm:pt modelId="{8A5CCC0D-8118-46EC-8056-22C05714C3C8}" type="pres">
      <dgm:prSet presAssocID="{F05788DE-182B-45BF-BC63-19FA3F3B6B6C}" presName="parentText" presStyleLbl="node1" presStyleIdx="1" presStyleCnt="3">
        <dgm:presLayoutVars>
          <dgm:chMax val="0"/>
          <dgm:bulletEnabled val="1"/>
        </dgm:presLayoutVars>
      </dgm:prSet>
      <dgm:spPr/>
    </dgm:pt>
    <dgm:pt modelId="{3021B669-4D81-462F-984A-3E3C13134BE9}" type="pres">
      <dgm:prSet presAssocID="{6F464F7E-E352-4C32-9624-C00745713BD6}" presName="spacer" presStyleCnt="0"/>
      <dgm:spPr/>
    </dgm:pt>
    <dgm:pt modelId="{C3F08585-7FAD-483E-B9D5-9AF453071B66}" type="pres">
      <dgm:prSet presAssocID="{8C166202-C3B9-4018-B0EA-C82A03AF539B}" presName="parentText" presStyleLbl="node1" presStyleIdx="2" presStyleCnt="3">
        <dgm:presLayoutVars>
          <dgm:chMax val="0"/>
          <dgm:bulletEnabled val="1"/>
        </dgm:presLayoutVars>
      </dgm:prSet>
      <dgm:spPr/>
    </dgm:pt>
  </dgm:ptLst>
  <dgm:cxnLst>
    <dgm:cxn modelId="{08441206-736B-44CC-9866-255772253C03}" srcId="{E7E40788-357F-4604-A4DB-C1FC39C0AE60}" destId="{778B27AC-96B4-4AED-A027-A008C1C3DA2E}" srcOrd="0" destOrd="0" parTransId="{7321AB14-41A2-4CA7-8EA3-B6AAA4969752}" sibTransId="{FBE49C56-FFE9-41F9-9A22-3D9D42703BE7}"/>
    <dgm:cxn modelId="{F6496807-4512-4384-88FD-0D1BB36BEE1B}" type="presOf" srcId="{8C166202-C3B9-4018-B0EA-C82A03AF539B}" destId="{C3F08585-7FAD-483E-B9D5-9AF453071B66}" srcOrd="0" destOrd="0" presId="urn:microsoft.com/office/officeart/2005/8/layout/vList2"/>
    <dgm:cxn modelId="{E787640B-E66F-4047-922C-1FF052EC3D43}" type="presOf" srcId="{F05788DE-182B-45BF-BC63-19FA3F3B6B6C}" destId="{8A5CCC0D-8118-46EC-8056-22C05714C3C8}" srcOrd="0" destOrd="0" presId="urn:microsoft.com/office/officeart/2005/8/layout/vList2"/>
    <dgm:cxn modelId="{26727E66-6AC1-4CA1-8B9B-413EC72C7D07}" srcId="{E7E40788-357F-4604-A4DB-C1FC39C0AE60}" destId="{8C166202-C3B9-4018-B0EA-C82A03AF539B}" srcOrd="2" destOrd="0" parTransId="{64443A25-2AF0-425C-ABC5-D48EDB43C84D}" sibTransId="{9F14D6D3-9905-43F3-97F2-2071C3B5CB39}"/>
    <dgm:cxn modelId="{5B4ECF4D-4A63-418C-80A6-3B3AF60287D7}" type="presOf" srcId="{778B27AC-96B4-4AED-A027-A008C1C3DA2E}" destId="{B416BE17-7889-4212-B4F7-FCABC26260B7}" srcOrd="0" destOrd="0" presId="urn:microsoft.com/office/officeart/2005/8/layout/vList2"/>
    <dgm:cxn modelId="{72CB3493-B70B-421E-BCA8-23A7DDF87C1E}" type="presOf" srcId="{E7E40788-357F-4604-A4DB-C1FC39C0AE60}" destId="{404E0E35-CD86-4F6B-AC9A-17E2DC4BA9F5}" srcOrd="0" destOrd="0" presId="urn:microsoft.com/office/officeart/2005/8/layout/vList2"/>
    <dgm:cxn modelId="{793AB8B2-CFFE-4A5F-BF97-5C6A2E0C9384}" srcId="{E7E40788-357F-4604-A4DB-C1FC39C0AE60}" destId="{F05788DE-182B-45BF-BC63-19FA3F3B6B6C}" srcOrd="1" destOrd="0" parTransId="{FB826D57-8F9A-460B-82CD-9836C48C23D8}" sibTransId="{6F464F7E-E352-4C32-9624-C00745713BD6}"/>
    <dgm:cxn modelId="{DA9134A1-E5DE-424F-97A6-942E1F12DB79}" type="presParOf" srcId="{404E0E35-CD86-4F6B-AC9A-17E2DC4BA9F5}" destId="{B416BE17-7889-4212-B4F7-FCABC26260B7}" srcOrd="0" destOrd="0" presId="urn:microsoft.com/office/officeart/2005/8/layout/vList2"/>
    <dgm:cxn modelId="{CB6B6C38-B805-48BE-A5AF-03CD73655273}" type="presParOf" srcId="{404E0E35-CD86-4F6B-AC9A-17E2DC4BA9F5}" destId="{A92542FE-9FA7-463F-AC52-5CB7E12FE9D2}" srcOrd="1" destOrd="0" presId="urn:microsoft.com/office/officeart/2005/8/layout/vList2"/>
    <dgm:cxn modelId="{ED6167D3-4B1F-48DD-837C-767368858059}" type="presParOf" srcId="{404E0E35-CD86-4F6B-AC9A-17E2DC4BA9F5}" destId="{8A5CCC0D-8118-46EC-8056-22C05714C3C8}" srcOrd="2" destOrd="0" presId="urn:microsoft.com/office/officeart/2005/8/layout/vList2"/>
    <dgm:cxn modelId="{6DF63EA8-E5D6-46CD-9811-2F43765415EF}" type="presParOf" srcId="{404E0E35-CD86-4F6B-AC9A-17E2DC4BA9F5}" destId="{3021B669-4D81-462F-984A-3E3C13134BE9}" srcOrd="3" destOrd="0" presId="urn:microsoft.com/office/officeart/2005/8/layout/vList2"/>
    <dgm:cxn modelId="{CD81F250-332D-475E-816A-2EAE42182261}" type="presParOf" srcId="{404E0E35-CD86-4F6B-AC9A-17E2DC4BA9F5}" destId="{C3F08585-7FAD-483E-B9D5-9AF453071B66}"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66401-D230-4684-ACAF-7FB3A94DBEEE}" type="doc">
      <dgm:prSet loTypeId="urn:microsoft.com/office/officeart/2005/8/layout/hList2" loCatId="list" qsTypeId="urn:microsoft.com/office/officeart/2005/8/quickstyle/simple1" qsCatId="simple" csTypeId="urn:microsoft.com/office/officeart/2005/8/colors/accent2_2" csCatId="accent2" phldr="1"/>
      <dgm:spPr/>
      <dgm:t>
        <a:bodyPr/>
        <a:lstStyle/>
        <a:p>
          <a:endParaRPr lang="en-US"/>
        </a:p>
      </dgm:t>
    </dgm:pt>
    <dgm:pt modelId="{63163B22-3BAB-4ED0-B7E5-B88A92045A39}">
      <dgm:prSet phldrT="[Text]"/>
      <dgm:spPr/>
      <dgm:t>
        <a:bodyPr/>
        <a:lstStyle/>
        <a:p>
          <a:r>
            <a:rPr lang="en-US" dirty="0"/>
            <a:t>Self-Sufficiency</a:t>
          </a:r>
        </a:p>
      </dgm:t>
    </dgm:pt>
    <dgm:pt modelId="{405C3D99-05B5-40FB-8B1C-77952CE1BC79}" type="parTrans" cxnId="{3A77CE23-2AA9-41E2-ACAD-0D0DBF59C757}">
      <dgm:prSet/>
      <dgm:spPr/>
      <dgm:t>
        <a:bodyPr/>
        <a:lstStyle/>
        <a:p>
          <a:endParaRPr lang="en-US"/>
        </a:p>
      </dgm:t>
    </dgm:pt>
    <dgm:pt modelId="{0B352EDF-C76F-464B-8AE3-7602461F23FA}" type="sibTrans" cxnId="{3A77CE23-2AA9-41E2-ACAD-0D0DBF59C757}">
      <dgm:prSet/>
      <dgm:spPr/>
      <dgm:t>
        <a:bodyPr/>
        <a:lstStyle/>
        <a:p>
          <a:endParaRPr lang="en-US"/>
        </a:p>
      </dgm:t>
    </dgm:pt>
    <dgm:pt modelId="{0AED585B-A60F-4ED3-95EF-8413A9252732}">
      <dgm:prSet phldrT="[Text]"/>
      <dgm:spPr/>
      <dgm:t>
        <a:bodyPr/>
        <a:lstStyle/>
        <a:p>
          <a:r>
            <a:rPr lang="en-US" dirty="0"/>
            <a:t>Employment</a:t>
          </a:r>
        </a:p>
      </dgm:t>
    </dgm:pt>
    <dgm:pt modelId="{3B625E06-A6D7-4520-B4EB-A2845548BFA0}" type="parTrans" cxnId="{36B23A31-E41B-4AC9-AD41-9A9C95AEA08C}">
      <dgm:prSet/>
      <dgm:spPr/>
      <dgm:t>
        <a:bodyPr/>
        <a:lstStyle/>
        <a:p>
          <a:endParaRPr lang="en-US"/>
        </a:p>
      </dgm:t>
    </dgm:pt>
    <dgm:pt modelId="{B671A051-C893-4F16-98F7-B4052E0AE993}" type="sibTrans" cxnId="{36B23A31-E41B-4AC9-AD41-9A9C95AEA08C}">
      <dgm:prSet/>
      <dgm:spPr/>
      <dgm:t>
        <a:bodyPr/>
        <a:lstStyle/>
        <a:p>
          <a:endParaRPr lang="en-US"/>
        </a:p>
      </dgm:t>
    </dgm:pt>
    <dgm:pt modelId="{8CEDDAFE-441F-4324-89D4-5DE8EF47A3EA}">
      <dgm:prSet phldrT="[Text]"/>
      <dgm:spPr/>
      <dgm:t>
        <a:bodyPr/>
        <a:lstStyle/>
        <a:p>
          <a:r>
            <a:rPr lang="en-US" dirty="0"/>
            <a:t>Education</a:t>
          </a:r>
        </a:p>
      </dgm:t>
    </dgm:pt>
    <dgm:pt modelId="{04F3F610-BAE9-4AF5-AEB9-647853EA1886}" type="parTrans" cxnId="{3EB3B873-9B5A-4584-962C-BB9D1FFD618C}">
      <dgm:prSet/>
      <dgm:spPr/>
      <dgm:t>
        <a:bodyPr/>
        <a:lstStyle/>
        <a:p>
          <a:endParaRPr lang="en-US"/>
        </a:p>
      </dgm:t>
    </dgm:pt>
    <dgm:pt modelId="{9D0DB4AF-4E69-41BF-82A4-73A0871C8CAC}" type="sibTrans" cxnId="{3EB3B873-9B5A-4584-962C-BB9D1FFD618C}">
      <dgm:prSet/>
      <dgm:spPr/>
      <dgm:t>
        <a:bodyPr/>
        <a:lstStyle/>
        <a:p>
          <a:endParaRPr lang="en-US"/>
        </a:p>
      </dgm:t>
    </dgm:pt>
    <dgm:pt modelId="{75C39512-DFB7-4EB8-A929-0A199BDE3A14}">
      <dgm:prSet phldrT="[Text]"/>
      <dgm:spPr/>
      <dgm:t>
        <a:bodyPr/>
        <a:lstStyle/>
        <a:p>
          <a:r>
            <a:rPr lang="en-US" dirty="0"/>
            <a:t>Child Development</a:t>
          </a:r>
        </a:p>
      </dgm:t>
    </dgm:pt>
    <dgm:pt modelId="{DA19C5D8-832C-4FBF-8C1E-70C3488E152D}" type="parTrans" cxnId="{6C31AE0B-F619-4FB5-B647-2792825EEDF2}">
      <dgm:prSet/>
      <dgm:spPr/>
      <dgm:t>
        <a:bodyPr/>
        <a:lstStyle/>
        <a:p>
          <a:endParaRPr lang="en-US"/>
        </a:p>
      </dgm:t>
    </dgm:pt>
    <dgm:pt modelId="{6A9F401A-7070-4AC8-B0B7-05964AB6491F}" type="sibTrans" cxnId="{6C31AE0B-F619-4FB5-B647-2792825EEDF2}">
      <dgm:prSet/>
      <dgm:spPr/>
      <dgm:t>
        <a:bodyPr/>
        <a:lstStyle/>
        <a:p>
          <a:endParaRPr lang="en-US"/>
        </a:p>
      </dgm:t>
    </dgm:pt>
    <dgm:pt modelId="{668697B5-6D93-48D1-8616-13FB5FBE689A}">
      <dgm:prSet phldrT="[Text]"/>
      <dgm:spPr/>
      <dgm:t>
        <a:bodyPr/>
        <a:lstStyle/>
        <a:p>
          <a:r>
            <a:rPr lang="en-US" dirty="0"/>
            <a:t>Physical</a:t>
          </a:r>
        </a:p>
      </dgm:t>
    </dgm:pt>
    <dgm:pt modelId="{C4EA3178-A649-4FA4-BE1B-527D4FB938D8}" type="parTrans" cxnId="{1992AC55-1C5D-45AB-B668-19ADAC883B84}">
      <dgm:prSet/>
      <dgm:spPr/>
      <dgm:t>
        <a:bodyPr/>
        <a:lstStyle/>
        <a:p>
          <a:endParaRPr lang="en-US"/>
        </a:p>
      </dgm:t>
    </dgm:pt>
    <dgm:pt modelId="{3C4DE938-17E8-4211-8654-7D7AF034A184}" type="sibTrans" cxnId="{1992AC55-1C5D-45AB-B668-19ADAC883B84}">
      <dgm:prSet/>
      <dgm:spPr/>
      <dgm:t>
        <a:bodyPr/>
        <a:lstStyle/>
        <a:p>
          <a:endParaRPr lang="en-US"/>
        </a:p>
      </dgm:t>
    </dgm:pt>
    <dgm:pt modelId="{92A9C660-44CB-43F8-A926-017CB1462A97}">
      <dgm:prSet phldrT="[Text]"/>
      <dgm:spPr/>
      <dgm:t>
        <a:bodyPr/>
        <a:lstStyle/>
        <a:p>
          <a:r>
            <a:rPr lang="en-US" dirty="0"/>
            <a:t>Empowerment</a:t>
          </a:r>
        </a:p>
      </dgm:t>
    </dgm:pt>
    <dgm:pt modelId="{E2C2E622-6FCC-42E8-8311-8B38F1F4FCDA}" type="parTrans" cxnId="{5295E99A-DA0D-43B3-8E2D-7021320040F5}">
      <dgm:prSet/>
      <dgm:spPr/>
      <dgm:t>
        <a:bodyPr/>
        <a:lstStyle/>
        <a:p>
          <a:endParaRPr lang="en-US"/>
        </a:p>
      </dgm:t>
    </dgm:pt>
    <dgm:pt modelId="{182D21B0-9A04-4938-B852-216773625D01}" type="sibTrans" cxnId="{5295E99A-DA0D-43B3-8E2D-7021320040F5}">
      <dgm:prSet/>
      <dgm:spPr/>
      <dgm:t>
        <a:bodyPr/>
        <a:lstStyle/>
        <a:p>
          <a:endParaRPr lang="en-US"/>
        </a:p>
      </dgm:t>
    </dgm:pt>
    <dgm:pt modelId="{F296191E-13ED-4778-8974-B1CF4353F626}">
      <dgm:prSet phldrT="[Text]"/>
      <dgm:spPr/>
      <dgm:t>
        <a:bodyPr/>
        <a:lstStyle/>
        <a:p>
          <a:r>
            <a:rPr lang="en-US" dirty="0"/>
            <a:t>Parent Choice</a:t>
          </a:r>
        </a:p>
      </dgm:t>
    </dgm:pt>
    <dgm:pt modelId="{2EC22080-7620-44B4-AC63-606641B018B0}" type="parTrans" cxnId="{04A5CCBF-FDE7-4855-B478-C3568069D6EB}">
      <dgm:prSet/>
      <dgm:spPr/>
      <dgm:t>
        <a:bodyPr/>
        <a:lstStyle/>
        <a:p>
          <a:endParaRPr lang="en-US"/>
        </a:p>
      </dgm:t>
    </dgm:pt>
    <dgm:pt modelId="{16C252B5-16D8-408D-9E47-395847FF0F18}" type="sibTrans" cxnId="{04A5CCBF-FDE7-4855-B478-C3568069D6EB}">
      <dgm:prSet/>
      <dgm:spPr/>
      <dgm:t>
        <a:bodyPr/>
        <a:lstStyle/>
        <a:p>
          <a:endParaRPr lang="en-US"/>
        </a:p>
      </dgm:t>
    </dgm:pt>
    <dgm:pt modelId="{0C4FC51B-5C37-419F-A955-29652984B725}">
      <dgm:prSet phldrT="[Text]"/>
      <dgm:spPr/>
      <dgm:t>
        <a:bodyPr/>
        <a:lstStyle/>
        <a:p>
          <a:r>
            <a:rPr lang="en-US" dirty="0"/>
            <a:t>Family Need</a:t>
          </a:r>
        </a:p>
      </dgm:t>
    </dgm:pt>
    <dgm:pt modelId="{027B8010-BAA5-4E40-B36A-D2E7A7C984FA}" type="parTrans" cxnId="{15D019E4-53C6-4DC3-9E81-E8E7759F2348}">
      <dgm:prSet/>
      <dgm:spPr/>
      <dgm:t>
        <a:bodyPr/>
        <a:lstStyle/>
        <a:p>
          <a:endParaRPr lang="en-US"/>
        </a:p>
      </dgm:t>
    </dgm:pt>
    <dgm:pt modelId="{65C99314-E3DF-4265-BADC-ECB30A3EDA24}" type="sibTrans" cxnId="{15D019E4-53C6-4DC3-9E81-E8E7759F2348}">
      <dgm:prSet/>
      <dgm:spPr/>
      <dgm:t>
        <a:bodyPr/>
        <a:lstStyle/>
        <a:p>
          <a:endParaRPr lang="en-US"/>
        </a:p>
      </dgm:t>
    </dgm:pt>
    <dgm:pt modelId="{BF435D39-CF93-4C35-AC5B-DE4AB789D415}">
      <dgm:prSet phldrT="[Text]"/>
      <dgm:spPr/>
      <dgm:t>
        <a:bodyPr/>
        <a:lstStyle/>
        <a:p>
          <a:r>
            <a:rPr lang="en-US" dirty="0"/>
            <a:t>Job Training</a:t>
          </a:r>
        </a:p>
      </dgm:t>
    </dgm:pt>
    <dgm:pt modelId="{DC9C973B-D092-417D-B184-4F1DCE26A4D0}" type="parTrans" cxnId="{FCE8A011-FF64-43EF-A5DF-9CD55BD353F6}">
      <dgm:prSet/>
      <dgm:spPr/>
      <dgm:t>
        <a:bodyPr/>
        <a:lstStyle/>
        <a:p>
          <a:endParaRPr lang="en-US"/>
        </a:p>
      </dgm:t>
    </dgm:pt>
    <dgm:pt modelId="{7D907EDE-0C1D-4D02-8F6A-F1A6FCD7A5E2}" type="sibTrans" cxnId="{FCE8A011-FF64-43EF-A5DF-9CD55BD353F6}">
      <dgm:prSet/>
      <dgm:spPr/>
      <dgm:t>
        <a:bodyPr/>
        <a:lstStyle/>
        <a:p>
          <a:endParaRPr lang="en-US"/>
        </a:p>
      </dgm:t>
    </dgm:pt>
    <dgm:pt modelId="{A8B8466C-4FF0-4144-98E2-98179330D118}">
      <dgm:prSet phldrT="[Text]"/>
      <dgm:spPr/>
      <dgm:t>
        <a:bodyPr/>
        <a:lstStyle/>
        <a:p>
          <a:r>
            <a:rPr lang="en-US" dirty="0"/>
            <a:t>Intellectual</a:t>
          </a:r>
        </a:p>
      </dgm:t>
    </dgm:pt>
    <dgm:pt modelId="{7024C28D-A9C0-4F3B-BD4C-C537EDB0D715}" type="parTrans" cxnId="{1F2DD3B0-0F34-4C21-80F9-94D7FF8652C7}">
      <dgm:prSet/>
      <dgm:spPr/>
      <dgm:t>
        <a:bodyPr/>
        <a:lstStyle/>
        <a:p>
          <a:endParaRPr lang="en-US"/>
        </a:p>
      </dgm:t>
    </dgm:pt>
    <dgm:pt modelId="{F4DA9922-A952-4C57-8C65-7CAC9DD8CE81}" type="sibTrans" cxnId="{1F2DD3B0-0F34-4C21-80F9-94D7FF8652C7}">
      <dgm:prSet/>
      <dgm:spPr/>
      <dgm:t>
        <a:bodyPr/>
        <a:lstStyle/>
        <a:p>
          <a:endParaRPr lang="en-US"/>
        </a:p>
      </dgm:t>
    </dgm:pt>
    <dgm:pt modelId="{96D5F63A-B6F4-4C18-8AF9-28D1672A39C9}">
      <dgm:prSet phldrT="[Text]"/>
      <dgm:spPr/>
      <dgm:t>
        <a:bodyPr/>
        <a:lstStyle/>
        <a:p>
          <a:r>
            <a:rPr lang="en-US" dirty="0"/>
            <a:t>Safety</a:t>
          </a:r>
        </a:p>
      </dgm:t>
    </dgm:pt>
    <dgm:pt modelId="{CEEF44F8-0783-41F8-9B10-C130BBBE6CF8}" type="parTrans" cxnId="{AA3F39A7-9905-4613-89CB-415F7E27AE8D}">
      <dgm:prSet/>
      <dgm:spPr/>
      <dgm:t>
        <a:bodyPr/>
        <a:lstStyle/>
        <a:p>
          <a:endParaRPr lang="en-US"/>
        </a:p>
      </dgm:t>
    </dgm:pt>
    <dgm:pt modelId="{B561CBEE-D06A-444F-8763-A5A986F7629D}" type="sibTrans" cxnId="{AA3F39A7-9905-4613-89CB-415F7E27AE8D}">
      <dgm:prSet/>
      <dgm:spPr/>
      <dgm:t>
        <a:bodyPr/>
        <a:lstStyle/>
        <a:p>
          <a:endParaRPr lang="en-US"/>
        </a:p>
      </dgm:t>
    </dgm:pt>
    <dgm:pt modelId="{78F5C82E-5095-4556-B530-263CF05A4E3E}">
      <dgm:prSet phldrT="[Text]"/>
      <dgm:spPr/>
      <dgm:t>
        <a:bodyPr/>
        <a:lstStyle/>
        <a:p>
          <a:r>
            <a:rPr lang="en-US" dirty="0"/>
            <a:t>Social-emotional</a:t>
          </a:r>
        </a:p>
      </dgm:t>
    </dgm:pt>
    <dgm:pt modelId="{736BD2A4-5E79-4741-AF5A-58396EA7F5FB}" type="parTrans" cxnId="{8D1B836F-5E29-43C8-AC03-AA56075897B3}">
      <dgm:prSet/>
      <dgm:spPr/>
      <dgm:t>
        <a:bodyPr/>
        <a:lstStyle/>
        <a:p>
          <a:endParaRPr lang="en-US"/>
        </a:p>
      </dgm:t>
    </dgm:pt>
    <dgm:pt modelId="{A6AABC97-7E2C-4DFF-BF3A-D0A14EC7BC3C}" type="sibTrans" cxnId="{8D1B836F-5E29-43C8-AC03-AA56075897B3}">
      <dgm:prSet/>
      <dgm:spPr/>
      <dgm:t>
        <a:bodyPr/>
        <a:lstStyle/>
        <a:p>
          <a:endParaRPr lang="en-US"/>
        </a:p>
      </dgm:t>
    </dgm:pt>
    <dgm:pt modelId="{EADD9920-AFA1-4D7D-8CD0-A79696A5A0C1}" type="pres">
      <dgm:prSet presAssocID="{BBA66401-D230-4684-ACAF-7FB3A94DBEEE}" presName="linearFlow" presStyleCnt="0">
        <dgm:presLayoutVars>
          <dgm:dir/>
          <dgm:animLvl val="lvl"/>
          <dgm:resizeHandles/>
        </dgm:presLayoutVars>
      </dgm:prSet>
      <dgm:spPr/>
    </dgm:pt>
    <dgm:pt modelId="{BD2D87F3-C6D1-4987-99DB-B4119462DF26}" type="pres">
      <dgm:prSet presAssocID="{63163B22-3BAB-4ED0-B7E5-B88A92045A39}" presName="compositeNode" presStyleCnt="0">
        <dgm:presLayoutVars>
          <dgm:bulletEnabled val="1"/>
        </dgm:presLayoutVars>
      </dgm:prSet>
      <dgm:spPr/>
    </dgm:pt>
    <dgm:pt modelId="{58A5C171-1E28-4769-BC77-26409CD931C4}" type="pres">
      <dgm:prSet presAssocID="{63163B22-3BAB-4ED0-B7E5-B88A92045A39}" presName="image" presStyleLbl="fgImgPlace1" presStyleIdx="0" presStyleCnt="3" custLinFactNeighborX="11028" custLinFactNeighborY="-5205"/>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334" r="-32666"/>
          </a:stretch>
        </a:blipFill>
      </dgm:spPr>
    </dgm:pt>
    <dgm:pt modelId="{6E45BBFF-7AA3-453E-BCA6-EC023336A063}" type="pres">
      <dgm:prSet presAssocID="{63163B22-3BAB-4ED0-B7E5-B88A92045A39}" presName="childNode" presStyleLbl="node1" presStyleIdx="0" presStyleCnt="3">
        <dgm:presLayoutVars>
          <dgm:bulletEnabled val="1"/>
        </dgm:presLayoutVars>
      </dgm:prSet>
      <dgm:spPr/>
    </dgm:pt>
    <dgm:pt modelId="{A79E2FAF-CCB2-468E-945C-D4E90477B215}" type="pres">
      <dgm:prSet presAssocID="{63163B22-3BAB-4ED0-B7E5-B88A92045A39}" presName="parentNode" presStyleLbl="revTx" presStyleIdx="0" presStyleCnt="3">
        <dgm:presLayoutVars>
          <dgm:chMax val="0"/>
          <dgm:bulletEnabled val="1"/>
        </dgm:presLayoutVars>
      </dgm:prSet>
      <dgm:spPr/>
    </dgm:pt>
    <dgm:pt modelId="{FEBE45A0-4EF5-4FC1-BF10-737CEC248B50}" type="pres">
      <dgm:prSet presAssocID="{0B352EDF-C76F-464B-8AE3-7602461F23FA}" presName="sibTrans" presStyleCnt="0"/>
      <dgm:spPr/>
    </dgm:pt>
    <dgm:pt modelId="{344BC1B7-BEF6-4CD0-A0C5-0CAE4F913474}" type="pres">
      <dgm:prSet presAssocID="{75C39512-DFB7-4EB8-A929-0A199BDE3A14}" presName="compositeNode" presStyleCnt="0">
        <dgm:presLayoutVars>
          <dgm:bulletEnabled val="1"/>
        </dgm:presLayoutVars>
      </dgm:prSet>
      <dgm:spPr/>
    </dgm:pt>
    <dgm:pt modelId="{791E9F54-70E5-4D62-9985-CCAD9480A9F4}" type="pres">
      <dgm:prSet presAssocID="{75C39512-DFB7-4EB8-A929-0A199BDE3A14}" presName="image" presStyleLbl="fgImgPlace1" presStyleIdx="1" presStyleCnt="3" custLinFactNeighborX="5831" custLinFactNeighborY="-6330"/>
      <dgm:spPr>
        <a:blipFill dpi="0" rotWithShape="1">
          <a:blip xmlns:r="http://schemas.openxmlformats.org/officeDocument/2006/relationships" r:embed="rId3"/>
          <a:srcRect/>
          <a:stretch>
            <a:fillRect l="-28304" t="-195" r="-43696" b="195"/>
          </a:stretch>
        </a:blipFill>
      </dgm:spPr>
    </dgm:pt>
    <dgm:pt modelId="{29842BCB-307F-41AB-B7DD-87676D78A85C}" type="pres">
      <dgm:prSet presAssocID="{75C39512-DFB7-4EB8-A929-0A199BDE3A14}" presName="childNode" presStyleLbl="node1" presStyleIdx="1" presStyleCnt="3">
        <dgm:presLayoutVars>
          <dgm:bulletEnabled val="1"/>
        </dgm:presLayoutVars>
      </dgm:prSet>
      <dgm:spPr/>
    </dgm:pt>
    <dgm:pt modelId="{A7DBABF6-D613-4058-8950-CB05BE44EC15}" type="pres">
      <dgm:prSet presAssocID="{75C39512-DFB7-4EB8-A929-0A199BDE3A14}" presName="parentNode" presStyleLbl="revTx" presStyleIdx="1" presStyleCnt="3">
        <dgm:presLayoutVars>
          <dgm:chMax val="0"/>
          <dgm:bulletEnabled val="1"/>
        </dgm:presLayoutVars>
      </dgm:prSet>
      <dgm:spPr/>
    </dgm:pt>
    <dgm:pt modelId="{49C344F6-AB2F-4590-B72F-3858F74D6795}" type="pres">
      <dgm:prSet presAssocID="{6A9F401A-7070-4AC8-B0B7-05964AB6491F}" presName="sibTrans" presStyleCnt="0"/>
      <dgm:spPr/>
    </dgm:pt>
    <dgm:pt modelId="{7C0CEDDD-69DD-48C0-9AA8-9C14156F6EE3}" type="pres">
      <dgm:prSet presAssocID="{92A9C660-44CB-43F8-A926-017CB1462A97}" presName="compositeNode" presStyleCnt="0">
        <dgm:presLayoutVars>
          <dgm:bulletEnabled val="1"/>
        </dgm:presLayoutVars>
      </dgm:prSet>
      <dgm:spPr/>
    </dgm:pt>
    <dgm:pt modelId="{2A975BC1-2D81-450F-86BB-5C018C78B78A}" type="pres">
      <dgm:prSet presAssocID="{92A9C660-44CB-43F8-A926-017CB1462A97}" presName="image" presStyleLbl="fgImgPlace1" presStyleIdx="2" presStyleCnt="3" custLinFactNeighborX="-10179" custLinFactNeighborY="-6330"/>
      <dgm:spPr>
        <a:blipFill dpi="0" rotWithShape="1">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8898" t="6592" r="-21102" b="-6592"/>
          </a:stretch>
        </a:blipFill>
      </dgm:spPr>
    </dgm:pt>
    <dgm:pt modelId="{3B1C1396-ABB6-4B83-9957-1C89842E49D7}" type="pres">
      <dgm:prSet presAssocID="{92A9C660-44CB-43F8-A926-017CB1462A97}" presName="childNode" presStyleLbl="node1" presStyleIdx="2" presStyleCnt="3" custLinFactNeighborX="1088">
        <dgm:presLayoutVars>
          <dgm:bulletEnabled val="1"/>
        </dgm:presLayoutVars>
      </dgm:prSet>
      <dgm:spPr/>
    </dgm:pt>
    <dgm:pt modelId="{4F336F0B-4186-40E6-8380-3A6AE3DC53BE}" type="pres">
      <dgm:prSet presAssocID="{92A9C660-44CB-43F8-A926-017CB1462A97}" presName="parentNode" presStyleLbl="revTx" presStyleIdx="2" presStyleCnt="3">
        <dgm:presLayoutVars>
          <dgm:chMax val="0"/>
          <dgm:bulletEnabled val="1"/>
        </dgm:presLayoutVars>
      </dgm:prSet>
      <dgm:spPr/>
    </dgm:pt>
  </dgm:ptLst>
  <dgm:cxnLst>
    <dgm:cxn modelId="{6ADC6F09-66E9-4884-A5F0-3761F5E16AC7}" type="presOf" srcId="{0C4FC51B-5C37-419F-A955-29652984B725}" destId="{3B1C1396-ABB6-4B83-9957-1C89842E49D7}" srcOrd="0" destOrd="1" presId="urn:microsoft.com/office/officeart/2005/8/layout/hList2"/>
    <dgm:cxn modelId="{6C31AE0B-F619-4FB5-B647-2792825EEDF2}" srcId="{BBA66401-D230-4684-ACAF-7FB3A94DBEEE}" destId="{75C39512-DFB7-4EB8-A929-0A199BDE3A14}" srcOrd="1" destOrd="0" parTransId="{DA19C5D8-832C-4FBF-8C1E-70C3488E152D}" sibTransId="{6A9F401A-7070-4AC8-B0B7-05964AB6491F}"/>
    <dgm:cxn modelId="{FCE8A011-FF64-43EF-A5DF-9CD55BD353F6}" srcId="{63163B22-3BAB-4ED0-B7E5-B88A92045A39}" destId="{BF435D39-CF93-4C35-AC5B-DE4AB789D415}" srcOrd="1" destOrd="0" parTransId="{DC9C973B-D092-417D-B184-4F1DCE26A4D0}" sibTransId="{7D907EDE-0C1D-4D02-8F6A-F1A6FCD7A5E2}"/>
    <dgm:cxn modelId="{3A77CE23-2AA9-41E2-ACAD-0D0DBF59C757}" srcId="{BBA66401-D230-4684-ACAF-7FB3A94DBEEE}" destId="{63163B22-3BAB-4ED0-B7E5-B88A92045A39}" srcOrd="0" destOrd="0" parTransId="{405C3D99-05B5-40FB-8B1C-77952CE1BC79}" sibTransId="{0B352EDF-C76F-464B-8AE3-7602461F23FA}"/>
    <dgm:cxn modelId="{1A663127-2D5B-48A4-B027-E782ED645AA1}" type="presOf" srcId="{BF435D39-CF93-4C35-AC5B-DE4AB789D415}" destId="{6E45BBFF-7AA3-453E-BCA6-EC023336A063}" srcOrd="0" destOrd="1" presId="urn:microsoft.com/office/officeart/2005/8/layout/hList2"/>
    <dgm:cxn modelId="{36B23A31-E41B-4AC9-AD41-9A9C95AEA08C}" srcId="{63163B22-3BAB-4ED0-B7E5-B88A92045A39}" destId="{0AED585B-A60F-4ED3-95EF-8413A9252732}" srcOrd="0" destOrd="0" parTransId="{3B625E06-A6D7-4520-B4EB-A2845548BFA0}" sibTransId="{B671A051-C893-4F16-98F7-B4052E0AE993}"/>
    <dgm:cxn modelId="{A59D0F40-4296-400F-A0C8-544C70A5FDFF}" type="presOf" srcId="{63163B22-3BAB-4ED0-B7E5-B88A92045A39}" destId="{A79E2FAF-CCB2-468E-945C-D4E90477B215}" srcOrd="0" destOrd="0" presId="urn:microsoft.com/office/officeart/2005/8/layout/hList2"/>
    <dgm:cxn modelId="{B2205562-69EB-4BD3-8BC8-A99D88677DC8}" type="presOf" srcId="{BBA66401-D230-4684-ACAF-7FB3A94DBEEE}" destId="{EADD9920-AFA1-4D7D-8CD0-A79696A5A0C1}" srcOrd="0" destOrd="0" presId="urn:microsoft.com/office/officeart/2005/8/layout/hList2"/>
    <dgm:cxn modelId="{FF383C6B-F6AA-47E8-A8B2-DB5D5C7B2C55}" type="presOf" srcId="{96D5F63A-B6F4-4C18-8AF9-28D1672A39C9}" destId="{29842BCB-307F-41AB-B7DD-87676D78A85C}" srcOrd="0" destOrd="3" presId="urn:microsoft.com/office/officeart/2005/8/layout/hList2"/>
    <dgm:cxn modelId="{8D1B836F-5E29-43C8-AC03-AA56075897B3}" srcId="{75C39512-DFB7-4EB8-A929-0A199BDE3A14}" destId="{78F5C82E-5095-4556-B530-263CF05A4E3E}" srcOrd="1" destOrd="0" parTransId="{736BD2A4-5E79-4741-AF5A-58396EA7F5FB}" sibTransId="{A6AABC97-7E2C-4DFF-BF3A-D0A14EC7BC3C}"/>
    <dgm:cxn modelId="{1B2D3D73-FCB4-42D8-8936-96227DDFE318}" type="presOf" srcId="{0AED585B-A60F-4ED3-95EF-8413A9252732}" destId="{6E45BBFF-7AA3-453E-BCA6-EC023336A063}" srcOrd="0" destOrd="0" presId="urn:microsoft.com/office/officeart/2005/8/layout/hList2"/>
    <dgm:cxn modelId="{3EB3B873-9B5A-4584-962C-BB9D1FFD618C}" srcId="{63163B22-3BAB-4ED0-B7E5-B88A92045A39}" destId="{8CEDDAFE-441F-4324-89D4-5DE8EF47A3EA}" srcOrd="2" destOrd="0" parTransId="{04F3F610-BAE9-4AF5-AEB9-647853EA1886}" sibTransId="{9D0DB4AF-4E69-41BF-82A4-73A0871C8CAC}"/>
    <dgm:cxn modelId="{1992AC55-1C5D-45AB-B668-19ADAC883B84}" srcId="{75C39512-DFB7-4EB8-A929-0A199BDE3A14}" destId="{668697B5-6D93-48D1-8616-13FB5FBE689A}" srcOrd="0" destOrd="0" parTransId="{C4EA3178-A649-4FA4-BE1B-527D4FB938D8}" sibTransId="{3C4DE938-17E8-4211-8654-7D7AF034A184}"/>
    <dgm:cxn modelId="{A444A956-9545-4E3E-B27E-69727C6DF03C}" type="presOf" srcId="{75C39512-DFB7-4EB8-A929-0A199BDE3A14}" destId="{A7DBABF6-D613-4058-8950-CB05BE44EC15}" srcOrd="0" destOrd="0" presId="urn:microsoft.com/office/officeart/2005/8/layout/hList2"/>
    <dgm:cxn modelId="{ED3DCA5A-5843-43B7-99E5-A82FC46BE977}" type="presOf" srcId="{A8B8466C-4FF0-4144-98E2-98179330D118}" destId="{29842BCB-307F-41AB-B7DD-87676D78A85C}" srcOrd="0" destOrd="2" presId="urn:microsoft.com/office/officeart/2005/8/layout/hList2"/>
    <dgm:cxn modelId="{5295E99A-DA0D-43B3-8E2D-7021320040F5}" srcId="{BBA66401-D230-4684-ACAF-7FB3A94DBEEE}" destId="{92A9C660-44CB-43F8-A926-017CB1462A97}" srcOrd="2" destOrd="0" parTransId="{E2C2E622-6FCC-42E8-8311-8B38F1F4FCDA}" sibTransId="{182D21B0-9A04-4938-B852-216773625D01}"/>
    <dgm:cxn modelId="{5BB5BAA0-D82A-48EF-954B-BD4D39949BC9}" type="presOf" srcId="{8CEDDAFE-441F-4324-89D4-5DE8EF47A3EA}" destId="{6E45BBFF-7AA3-453E-BCA6-EC023336A063}" srcOrd="0" destOrd="2" presId="urn:microsoft.com/office/officeart/2005/8/layout/hList2"/>
    <dgm:cxn modelId="{AA3F39A7-9905-4613-89CB-415F7E27AE8D}" srcId="{75C39512-DFB7-4EB8-A929-0A199BDE3A14}" destId="{96D5F63A-B6F4-4C18-8AF9-28D1672A39C9}" srcOrd="3" destOrd="0" parTransId="{CEEF44F8-0783-41F8-9B10-C130BBBE6CF8}" sibTransId="{B561CBEE-D06A-444F-8763-A5A986F7629D}"/>
    <dgm:cxn modelId="{1F2DD3B0-0F34-4C21-80F9-94D7FF8652C7}" srcId="{75C39512-DFB7-4EB8-A929-0A199BDE3A14}" destId="{A8B8466C-4FF0-4144-98E2-98179330D118}" srcOrd="2" destOrd="0" parTransId="{7024C28D-A9C0-4F3B-BD4C-C537EDB0D715}" sibTransId="{F4DA9922-A952-4C57-8C65-7CAC9DD8CE81}"/>
    <dgm:cxn modelId="{162DF4B4-7AF8-43EA-93FD-0EA020809F9E}" type="presOf" srcId="{92A9C660-44CB-43F8-A926-017CB1462A97}" destId="{4F336F0B-4186-40E6-8380-3A6AE3DC53BE}" srcOrd="0" destOrd="0" presId="urn:microsoft.com/office/officeart/2005/8/layout/hList2"/>
    <dgm:cxn modelId="{04A5CCBF-FDE7-4855-B478-C3568069D6EB}" srcId="{92A9C660-44CB-43F8-A926-017CB1462A97}" destId="{F296191E-13ED-4778-8974-B1CF4353F626}" srcOrd="0" destOrd="0" parTransId="{2EC22080-7620-44B4-AC63-606641B018B0}" sibTransId="{16C252B5-16D8-408D-9E47-395847FF0F18}"/>
    <dgm:cxn modelId="{670A20C1-00A5-4CF1-8D46-EE43E5390169}" type="presOf" srcId="{78F5C82E-5095-4556-B530-263CF05A4E3E}" destId="{29842BCB-307F-41AB-B7DD-87676D78A85C}" srcOrd="0" destOrd="1" presId="urn:microsoft.com/office/officeart/2005/8/layout/hList2"/>
    <dgm:cxn modelId="{5467E3DE-CBEF-4257-AEB4-C8EDF8959AC9}" type="presOf" srcId="{F296191E-13ED-4778-8974-B1CF4353F626}" destId="{3B1C1396-ABB6-4B83-9957-1C89842E49D7}" srcOrd="0" destOrd="0" presId="urn:microsoft.com/office/officeart/2005/8/layout/hList2"/>
    <dgm:cxn modelId="{704DBEE3-E985-428B-89F7-06BF88682FB5}" type="presOf" srcId="{668697B5-6D93-48D1-8616-13FB5FBE689A}" destId="{29842BCB-307F-41AB-B7DD-87676D78A85C}" srcOrd="0" destOrd="0" presId="urn:microsoft.com/office/officeart/2005/8/layout/hList2"/>
    <dgm:cxn modelId="{15D019E4-53C6-4DC3-9E81-E8E7759F2348}" srcId="{92A9C660-44CB-43F8-A926-017CB1462A97}" destId="{0C4FC51B-5C37-419F-A955-29652984B725}" srcOrd="1" destOrd="0" parTransId="{027B8010-BAA5-4E40-B36A-D2E7A7C984FA}" sibTransId="{65C99314-E3DF-4265-BADC-ECB30A3EDA24}"/>
    <dgm:cxn modelId="{6B0835B7-122E-4B9A-A938-746B13CEF284}" type="presParOf" srcId="{EADD9920-AFA1-4D7D-8CD0-A79696A5A0C1}" destId="{BD2D87F3-C6D1-4987-99DB-B4119462DF26}" srcOrd="0" destOrd="0" presId="urn:microsoft.com/office/officeart/2005/8/layout/hList2"/>
    <dgm:cxn modelId="{6FF9DEFC-56F2-4BEA-927A-922B5BE058A9}" type="presParOf" srcId="{BD2D87F3-C6D1-4987-99DB-B4119462DF26}" destId="{58A5C171-1E28-4769-BC77-26409CD931C4}" srcOrd="0" destOrd="0" presId="urn:microsoft.com/office/officeart/2005/8/layout/hList2"/>
    <dgm:cxn modelId="{650EB3AE-C9DC-405A-B94B-94F0D9F20CA0}" type="presParOf" srcId="{BD2D87F3-C6D1-4987-99DB-B4119462DF26}" destId="{6E45BBFF-7AA3-453E-BCA6-EC023336A063}" srcOrd="1" destOrd="0" presId="urn:microsoft.com/office/officeart/2005/8/layout/hList2"/>
    <dgm:cxn modelId="{38E3E058-689B-4EA8-89FF-344CBDE683B6}" type="presParOf" srcId="{BD2D87F3-C6D1-4987-99DB-B4119462DF26}" destId="{A79E2FAF-CCB2-468E-945C-D4E90477B215}" srcOrd="2" destOrd="0" presId="urn:microsoft.com/office/officeart/2005/8/layout/hList2"/>
    <dgm:cxn modelId="{FF2FB50E-8113-4ECA-A34B-8EEAFF98DB13}" type="presParOf" srcId="{EADD9920-AFA1-4D7D-8CD0-A79696A5A0C1}" destId="{FEBE45A0-4EF5-4FC1-BF10-737CEC248B50}" srcOrd="1" destOrd="0" presId="urn:microsoft.com/office/officeart/2005/8/layout/hList2"/>
    <dgm:cxn modelId="{96B0E30E-D1BA-4D14-87E3-07F4A8478EBF}" type="presParOf" srcId="{EADD9920-AFA1-4D7D-8CD0-A79696A5A0C1}" destId="{344BC1B7-BEF6-4CD0-A0C5-0CAE4F913474}" srcOrd="2" destOrd="0" presId="urn:microsoft.com/office/officeart/2005/8/layout/hList2"/>
    <dgm:cxn modelId="{6554C766-0849-4429-9BBD-5CB15E9F728A}" type="presParOf" srcId="{344BC1B7-BEF6-4CD0-A0C5-0CAE4F913474}" destId="{791E9F54-70E5-4D62-9985-CCAD9480A9F4}" srcOrd="0" destOrd="0" presId="urn:microsoft.com/office/officeart/2005/8/layout/hList2"/>
    <dgm:cxn modelId="{5B4ECAB0-F86F-431A-B8E2-3F0896C8DAF0}" type="presParOf" srcId="{344BC1B7-BEF6-4CD0-A0C5-0CAE4F913474}" destId="{29842BCB-307F-41AB-B7DD-87676D78A85C}" srcOrd="1" destOrd="0" presId="urn:microsoft.com/office/officeart/2005/8/layout/hList2"/>
    <dgm:cxn modelId="{A0E6D09A-7F39-4ED9-A191-20AE0C351F67}" type="presParOf" srcId="{344BC1B7-BEF6-4CD0-A0C5-0CAE4F913474}" destId="{A7DBABF6-D613-4058-8950-CB05BE44EC15}" srcOrd="2" destOrd="0" presId="urn:microsoft.com/office/officeart/2005/8/layout/hList2"/>
    <dgm:cxn modelId="{7FF52EB8-8FF8-4452-B120-89328AA7EA61}" type="presParOf" srcId="{EADD9920-AFA1-4D7D-8CD0-A79696A5A0C1}" destId="{49C344F6-AB2F-4590-B72F-3858F74D6795}" srcOrd="3" destOrd="0" presId="urn:microsoft.com/office/officeart/2005/8/layout/hList2"/>
    <dgm:cxn modelId="{B8F4FAD2-6875-4B73-8469-E3B463A0FB75}" type="presParOf" srcId="{EADD9920-AFA1-4D7D-8CD0-A79696A5A0C1}" destId="{7C0CEDDD-69DD-48C0-9AA8-9C14156F6EE3}" srcOrd="4" destOrd="0" presId="urn:microsoft.com/office/officeart/2005/8/layout/hList2"/>
    <dgm:cxn modelId="{EFAF4888-FABA-4895-9681-E5C318E64344}" type="presParOf" srcId="{7C0CEDDD-69DD-48C0-9AA8-9C14156F6EE3}" destId="{2A975BC1-2D81-450F-86BB-5C018C78B78A}" srcOrd="0" destOrd="0" presId="urn:microsoft.com/office/officeart/2005/8/layout/hList2"/>
    <dgm:cxn modelId="{2641EB7E-4CC4-4296-BD54-470021C8B07A}" type="presParOf" srcId="{7C0CEDDD-69DD-48C0-9AA8-9C14156F6EE3}" destId="{3B1C1396-ABB6-4B83-9957-1C89842E49D7}" srcOrd="1" destOrd="0" presId="urn:microsoft.com/office/officeart/2005/8/layout/hList2"/>
    <dgm:cxn modelId="{A280E724-F4A3-4694-A259-2C02FF5AA97E}" type="presParOf" srcId="{7C0CEDDD-69DD-48C0-9AA8-9C14156F6EE3}" destId="{4F336F0B-4186-40E6-8380-3A6AE3DC53B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32EBEA-DA61-4C86-999E-F92AB9F8D337}" type="doc">
      <dgm:prSet loTypeId="urn:microsoft.com/office/officeart/2011/layout/CircleProcess" loCatId="process" qsTypeId="urn:microsoft.com/office/officeart/2005/8/quickstyle/3d4" qsCatId="3D" csTypeId="urn:microsoft.com/office/officeart/2005/8/colors/accent1_2" csCatId="accent1" phldr="1"/>
      <dgm:spPr/>
      <dgm:t>
        <a:bodyPr/>
        <a:lstStyle/>
        <a:p>
          <a:endParaRPr lang="en-US"/>
        </a:p>
      </dgm:t>
    </dgm:pt>
    <dgm:pt modelId="{2AA6EF09-58D9-4013-AF3A-3F813D16378D}">
      <dgm:prSet phldrT="[Text]"/>
      <dgm:spPr/>
      <dgm:t>
        <a:bodyPr/>
        <a:lstStyle/>
        <a:p>
          <a:r>
            <a:rPr lang="en-US" dirty="0"/>
            <a:t>OCC, ACF, DHHS</a:t>
          </a:r>
        </a:p>
      </dgm:t>
    </dgm:pt>
    <dgm:pt modelId="{703D6CC9-5BC6-4CC8-9EBF-F467F2A804D2}" type="parTrans" cxnId="{98EFC5E1-4EFC-4B95-ABD5-D8CF705AA7CB}">
      <dgm:prSet/>
      <dgm:spPr/>
      <dgm:t>
        <a:bodyPr/>
        <a:lstStyle/>
        <a:p>
          <a:endParaRPr lang="en-US"/>
        </a:p>
      </dgm:t>
    </dgm:pt>
    <dgm:pt modelId="{77BB5246-CD1F-4B26-ABBC-E134F20B664B}" type="sibTrans" cxnId="{98EFC5E1-4EFC-4B95-ABD5-D8CF705AA7CB}">
      <dgm:prSet/>
      <dgm:spPr/>
      <dgm:t>
        <a:bodyPr/>
        <a:lstStyle/>
        <a:p>
          <a:endParaRPr lang="en-US"/>
        </a:p>
      </dgm:t>
    </dgm:pt>
    <dgm:pt modelId="{F7B1504B-92EA-4A1D-8035-0C3E3CC57F99}">
      <dgm:prSet phldrT="[Text]"/>
      <dgm:spPr/>
      <dgm:t>
        <a:bodyPr/>
        <a:lstStyle/>
        <a:p>
          <a:r>
            <a:rPr lang="en-US" dirty="0"/>
            <a:t>TWC</a:t>
          </a:r>
        </a:p>
      </dgm:t>
    </dgm:pt>
    <dgm:pt modelId="{FA94F466-C918-4400-9DFA-60835D81DEF8}" type="parTrans" cxnId="{F97241C2-0D67-4DDD-820C-0E411A8B0117}">
      <dgm:prSet/>
      <dgm:spPr/>
      <dgm:t>
        <a:bodyPr/>
        <a:lstStyle/>
        <a:p>
          <a:endParaRPr lang="en-US"/>
        </a:p>
      </dgm:t>
    </dgm:pt>
    <dgm:pt modelId="{347D7A5B-D982-4A51-9348-AEB73932F80B}" type="sibTrans" cxnId="{F97241C2-0D67-4DDD-820C-0E411A8B0117}">
      <dgm:prSet/>
      <dgm:spPr/>
      <dgm:t>
        <a:bodyPr/>
        <a:lstStyle/>
        <a:p>
          <a:endParaRPr lang="en-US"/>
        </a:p>
      </dgm:t>
    </dgm:pt>
    <dgm:pt modelId="{E61B8FC1-C8D8-40BE-9F2C-8E9B9904173E}">
      <dgm:prSet phldrT="[Text]"/>
      <dgm:spPr/>
      <dgm:t>
        <a:bodyPr/>
        <a:lstStyle/>
        <a:p>
          <a:r>
            <a:rPr lang="en-US" dirty="0"/>
            <a:t>LWDBs &amp; Contractors</a:t>
          </a:r>
        </a:p>
      </dgm:t>
    </dgm:pt>
    <dgm:pt modelId="{513FF88C-15B1-4B3E-9F2A-2F85BE21EBAE}" type="parTrans" cxnId="{6BF5654A-7509-4FC6-B2CE-1EC4EDAB9C2B}">
      <dgm:prSet/>
      <dgm:spPr/>
      <dgm:t>
        <a:bodyPr/>
        <a:lstStyle/>
        <a:p>
          <a:endParaRPr lang="en-US"/>
        </a:p>
      </dgm:t>
    </dgm:pt>
    <dgm:pt modelId="{8962714B-AC87-4E97-9959-86BFCDA5A5F1}" type="sibTrans" cxnId="{6BF5654A-7509-4FC6-B2CE-1EC4EDAB9C2B}">
      <dgm:prSet/>
      <dgm:spPr/>
      <dgm:t>
        <a:bodyPr/>
        <a:lstStyle/>
        <a:p>
          <a:endParaRPr lang="en-US"/>
        </a:p>
      </dgm:t>
    </dgm:pt>
    <dgm:pt modelId="{D40F0CE9-E192-4D0C-86B8-03849370017B}">
      <dgm:prSet phldrT="[Text]"/>
      <dgm:spPr/>
      <dgm:t>
        <a:bodyPr/>
        <a:lstStyle/>
        <a:p>
          <a:r>
            <a:rPr lang="en-US" dirty="0"/>
            <a:t>Providers</a:t>
          </a:r>
        </a:p>
      </dgm:t>
    </dgm:pt>
    <dgm:pt modelId="{FCD97ED8-F19F-4702-AB9E-97EF08261C77}" type="parTrans" cxnId="{599A69AD-235D-45C7-8BEE-D71F743932A5}">
      <dgm:prSet/>
      <dgm:spPr/>
      <dgm:t>
        <a:bodyPr/>
        <a:lstStyle/>
        <a:p>
          <a:endParaRPr lang="en-US"/>
        </a:p>
      </dgm:t>
    </dgm:pt>
    <dgm:pt modelId="{FBEC7DAF-8C08-43EE-A021-D469DC4780C1}" type="sibTrans" cxnId="{599A69AD-235D-45C7-8BEE-D71F743932A5}">
      <dgm:prSet/>
      <dgm:spPr/>
      <dgm:t>
        <a:bodyPr/>
        <a:lstStyle/>
        <a:p>
          <a:endParaRPr lang="en-US"/>
        </a:p>
      </dgm:t>
    </dgm:pt>
    <dgm:pt modelId="{51582203-3058-43FC-A0CD-9B4223CFEA32}">
      <dgm:prSet/>
      <dgm:spPr/>
      <dgm:t>
        <a:bodyPr/>
        <a:lstStyle/>
        <a:p>
          <a:endParaRPr lang="en-US" dirty="0"/>
        </a:p>
      </dgm:t>
    </dgm:pt>
    <dgm:pt modelId="{B7B11835-B0C2-4F6A-8FE4-77410224BEAC}" type="parTrans" cxnId="{96075F4B-A231-4310-8B7A-01E226D85392}">
      <dgm:prSet/>
      <dgm:spPr/>
      <dgm:t>
        <a:bodyPr/>
        <a:lstStyle/>
        <a:p>
          <a:endParaRPr lang="en-US"/>
        </a:p>
      </dgm:t>
    </dgm:pt>
    <dgm:pt modelId="{931E7114-4E22-4A0C-9230-0DE543F8FA09}" type="sibTrans" cxnId="{96075F4B-A231-4310-8B7A-01E226D85392}">
      <dgm:prSet/>
      <dgm:spPr/>
      <dgm:t>
        <a:bodyPr/>
        <a:lstStyle/>
        <a:p>
          <a:endParaRPr lang="en-US"/>
        </a:p>
      </dgm:t>
    </dgm:pt>
    <dgm:pt modelId="{818D40AA-BB0E-47A9-93EC-4315BEE74712}" type="pres">
      <dgm:prSet presAssocID="{8D32EBEA-DA61-4C86-999E-F92AB9F8D337}" presName="Name0" presStyleCnt="0">
        <dgm:presLayoutVars>
          <dgm:chMax val="11"/>
          <dgm:chPref val="11"/>
          <dgm:dir/>
          <dgm:resizeHandles/>
        </dgm:presLayoutVars>
      </dgm:prSet>
      <dgm:spPr/>
    </dgm:pt>
    <dgm:pt modelId="{999A0627-C7C9-4015-B80A-383CC1800559}" type="pres">
      <dgm:prSet presAssocID="{D40F0CE9-E192-4D0C-86B8-03849370017B}" presName="Accent4" presStyleCnt="0"/>
      <dgm:spPr/>
    </dgm:pt>
    <dgm:pt modelId="{44D69944-F698-4572-9FB2-CE53D97702F8}" type="pres">
      <dgm:prSet presAssocID="{D40F0CE9-E192-4D0C-86B8-03849370017B}" presName="Accent" presStyleLbl="node1" presStyleIdx="0" presStyleCnt="4"/>
      <dgm:spPr/>
    </dgm:pt>
    <dgm:pt modelId="{69E3FF2C-9D56-4980-A514-6B53EF891703}" type="pres">
      <dgm:prSet presAssocID="{D40F0CE9-E192-4D0C-86B8-03849370017B}" presName="ParentBackground4" presStyleCnt="0"/>
      <dgm:spPr/>
    </dgm:pt>
    <dgm:pt modelId="{72332089-EFB7-46C8-A09B-72DCEFB1D715}" type="pres">
      <dgm:prSet presAssocID="{D40F0CE9-E192-4D0C-86B8-03849370017B}" presName="ParentBackground" presStyleLbl="fgAcc1" presStyleIdx="0" presStyleCnt="4"/>
      <dgm:spPr/>
    </dgm:pt>
    <dgm:pt modelId="{92B72B4F-D647-4371-92E9-7965E472CF65}" type="pres">
      <dgm:prSet presAssocID="{D40F0CE9-E192-4D0C-86B8-03849370017B}" presName="Parent4" presStyleLbl="revTx" presStyleIdx="0" presStyleCnt="1">
        <dgm:presLayoutVars>
          <dgm:chMax val="1"/>
          <dgm:chPref val="1"/>
          <dgm:bulletEnabled val="1"/>
        </dgm:presLayoutVars>
      </dgm:prSet>
      <dgm:spPr/>
    </dgm:pt>
    <dgm:pt modelId="{8D7746FE-19A9-4CCC-9216-F948871BCE19}" type="pres">
      <dgm:prSet presAssocID="{E61B8FC1-C8D8-40BE-9F2C-8E9B9904173E}" presName="Accent3" presStyleCnt="0"/>
      <dgm:spPr/>
    </dgm:pt>
    <dgm:pt modelId="{64BF413F-A8CA-427D-B31D-9AE519AA6CFA}" type="pres">
      <dgm:prSet presAssocID="{E61B8FC1-C8D8-40BE-9F2C-8E9B9904173E}" presName="Accent" presStyleLbl="node1" presStyleIdx="1" presStyleCnt="4"/>
      <dgm:spPr/>
    </dgm:pt>
    <dgm:pt modelId="{4E73E919-7D95-4B05-98C2-343147D465FD}" type="pres">
      <dgm:prSet presAssocID="{E61B8FC1-C8D8-40BE-9F2C-8E9B9904173E}" presName="ParentBackground3" presStyleCnt="0"/>
      <dgm:spPr/>
    </dgm:pt>
    <dgm:pt modelId="{9D9E03FF-ED02-4930-9F7E-DE8C18A81A51}" type="pres">
      <dgm:prSet presAssocID="{E61B8FC1-C8D8-40BE-9F2C-8E9B9904173E}" presName="ParentBackground" presStyleLbl="fgAcc1" presStyleIdx="1" presStyleCnt="4"/>
      <dgm:spPr/>
    </dgm:pt>
    <dgm:pt modelId="{ED3423CD-5489-4B19-AA99-6EA58EAD3F96}" type="pres">
      <dgm:prSet presAssocID="{E61B8FC1-C8D8-40BE-9F2C-8E9B9904173E}" presName="Child3" presStyleLbl="revTx" presStyleIdx="0" presStyleCnt="1">
        <dgm:presLayoutVars>
          <dgm:chMax val="0"/>
          <dgm:chPref val="0"/>
          <dgm:bulletEnabled val="1"/>
        </dgm:presLayoutVars>
      </dgm:prSet>
      <dgm:spPr/>
    </dgm:pt>
    <dgm:pt modelId="{721F5FA4-7AA8-413A-B6AB-70F179B0BD76}" type="pres">
      <dgm:prSet presAssocID="{E61B8FC1-C8D8-40BE-9F2C-8E9B9904173E}" presName="Parent3" presStyleLbl="revTx" presStyleIdx="0" presStyleCnt="1">
        <dgm:presLayoutVars>
          <dgm:chMax val="1"/>
          <dgm:chPref val="1"/>
          <dgm:bulletEnabled val="1"/>
        </dgm:presLayoutVars>
      </dgm:prSet>
      <dgm:spPr/>
    </dgm:pt>
    <dgm:pt modelId="{16C38FD8-E789-467D-A8F2-34C32C96C34F}" type="pres">
      <dgm:prSet presAssocID="{F7B1504B-92EA-4A1D-8035-0C3E3CC57F99}" presName="Accent2" presStyleCnt="0"/>
      <dgm:spPr/>
    </dgm:pt>
    <dgm:pt modelId="{67E583DD-1ABA-46EF-B06C-6D08BA8B67BC}" type="pres">
      <dgm:prSet presAssocID="{F7B1504B-92EA-4A1D-8035-0C3E3CC57F99}" presName="Accent" presStyleLbl="node1" presStyleIdx="2" presStyleCnt="4"/>
      <dgm:spPr/>
    </dgm:pt>
    <dgm:pt modelId="{6AD8D845-90D5-49ED-9960-2D6395139AE0}" type="pres">
      <dgm:prSet presAssocID="{F7B1504B-92EA-4A1D-8035-0C3E3CC57F99}" presName="ParentBackground2" presStyleCnt="0"/>
      <dgm:spPr/>
    </dgm:pt>
    <dgm:pt modelId="{AD674C33-5053-4A39-B8E0-2600E0E3570C}" type="pres">
      <dgm:prSet presAssocID="{F7B1504B-92EA-4A1D-8035-0C3E3CC57F99}" presName="ParentBackground" presStyleLbl="fgAcc1" presStyleIdx="2" presStyleCnt="4"/>
      <dgm:spPr/>
    </dgm:pt>
    <dgm:pt modelId="{88EFDD86-7F7B-4D57-9482-22455F1B8652}" type="pres">
      <dgm:prSet presAssocID="{F7B1504B-92EA-4A1D-8035-0C3E3CC57F99}" presName="Parent2" presStyleLbl="revTx" presStyleIdx="0" presStyleCnt="1">
        <dgm:presLayoutVars>
          <dgm:chMax val="1"/>
          <dgm:chPref val="1"/>
          <dgm:bulletEnabled val="1"/>
        </dgm:presLayoutVars>
      </dgm:prSet>
      <dgm:spPr/>
    </dgm:pt>
    <dgm:pt modelId="{BE49CD6C-D5BC-42D3-87DE-77E32B3AAD87}" type="pres">
      <dgm:prSet presAssocID="{2AA6EF09-58D9-4013-AF3A-3F813D16378D}" presName="Accent1" presStyleCnt="0"/>
      <dgm:spPr/>
    </dgm:pt>
    <dgm:pt modelId="{C98A53C8-EE16-4E41-AC9C-9BD83F870D1B}" type="pres">
      <dgm:prSet presAssocID="{2AA6EF09-58D9-4013-AF3A-3F813D16378D}" presName="Accent" presStyleLbl="node1" presStyleIdx="3" presStyleCnt="4"/>
      <dgm:spPr/>
    </dgm:pt>
    <dgm:pt modelId="{7869F0D4-C655-4B9A-9871-952FAB9E9600}" type="pres">
      <dgm:prSet presAssocID="{2AA6EF09-58D9-4013-AF3A-3F813D16378D}" presName="ParentBackground1" presStyleCnt="0"/>
      <dgm:spPr/>
    </dgm:pt>
    <dgm:pt modelId="{E2C49569-A159-4D4B-930A-5175377C8236}" type="pres">
      <dgm:prSet presAssocID="{2AA6EF09-58D9-4013-AF3A-3F813D16378D}" presName="ParentBackground" presStyleLbl="fgAcc1" presStyleIdx="3" presStyleCnt="4"/>
      <dgm:spPr/>
    </dgm:pt>
    <dgm:pt modelId="{4D9014AC-EC4B-4A09-9943-3977F49956A6}" type="pres">
      <dgm:prSet presAssocID="{2AA6EF09-58D9-4013-AF3A-3F813D16378D}" presName="Parent1" presStyleLbl="revTx" presStyleIdx="0" presStyleCnt="1">
        <dgm:presLayoutVars>
          <dgm:chMax val="1"/>
          <dgm:chPref val="1"/>
          <dgm:bulletEnabled val="1"/>
        </dgm:presLayoutVars>
      </dgm:prSet>
      <dgm:spPr/>
    </dgm:pt>
  </dgm:ptLst>
  <dgm:cxnLst>
    <dgm:cxn modelId="{C6F36E00-8F49-4F25-9D03-45F31B4F5E20}" type="presOf" srcId="{51582203-3058-43FC-A0CD-9B4223CFEA32}" destId="{ED3423CD-5489-4B19-AA99-6EA58EAD3F96}" srcOrd="0" destOrd="0" presId="urn:microsoft.com/office/officeart/2011/layout/CircleProcess"/>
    <dgm:cxn modelId="{793D181C-E9A8-4720-8462-315BB1838052}" type="presOf" srcId="{2AA6EF09-58D9-4013-AF3A-3F813D16378D}" destId="{E2C49569-A159-4D4B-930A-5175377C8236}" srcOrd="0" destOrd="0" presId="urn:microsoft.com/office/officeart/2011/layout/CircleProcess"/>
    <dgm:cxn modelId="{9D9C6027-0781-4926-8DE3-AC890DE1ECAE}" type="presOf" srcId="{2AA6EF09-58D9-4013-AF3A-3F813D16378D}" destId="{4D9014AC-EC4B-4A09-9943-3977F49956A6}" srcOrd="1" destOrd="0" presId="urn:microsoft.com/office/officeart/2011/layout/CircleProcess"/>
    <dgm:cxn modelId="{55919829-91FF-48C4-B5C7-7D56FD8A7E44}" type="presOf" srcId="{E61B8FC1-C8D8-40BE-9F2C-8E9B9904173E}" destId="{721F5FA4-7AA8-413A-B6AB-70F179B0BD76}" srcOrd="1" destOrd="0" presId="urn:microsoft.com/office/officeart/2011/layout/CircleProcess"/>
    <dgm:cxn modelId="{6BF5654A-7509-4FC6-B2CE-1EC4EDAB9C2B}" srcId="{8D32EBEA-DA61-4C86-999E-F92AB9F8D337}" destId="{E61B8FC1-C8D8-40BE-9F2C-8E9B9904173E}" srcOrd="2" destOrd="0" parTransId="{513FF88C-15B1-4B3E-9F2A-2F85BE21EBAE}" sibTransId="{8962714B-AC87-4E97-9959-86BFCDA5A5F1}"/>
    <dgm:cxn modelId="{96075F4B-A231-4310-8B7A-01E226D85392}" srcId="{E61B8FC1-C8D8-40BE-9F2C-8E9B9904173E}" destId="{51582203-3058-43FC-A0CD-9B4223CFEA32}" srcOrd="0" destOrd="0" parTransId="{B7B11835-B0C2-4F6A-8FE4-77410224BEAC}" sibTransId="{931E7114-4E22-4A0C-9230-0DE543F8FA09}"/>
    <dgm:cxn modelId="{ACD9D74C-8C9D-42B7-A43B-613DE141A1BD}" type="presOf" srcId="{8D32EBEA-DA61-4C86-999E-F92AB9F8D337}" destId="{818D40AA-BB0E-47A9-93EC-4315BEE74712}" srcOrd="0" destOrd="0" presId="urn:microsoft.com/office/officeart/2011/layout/CircleProcess"/>
    <dgm:cxn modelId="{73770974-3AA8-49D9-BF7E-1C7226B87F20}" type="presOf" srcId="{D40F0CE9-E192-4D0C-86B8-03849370017B}" destId="{92B72B4F-D647-4371-92E9-7965E472CF65}" srcOrd="1" destOrd="0" presId="urn:microsoft.com/office/officeart/2011/layout/CircleProcess"/>
    <dgm:cxn modelId="{1DD51F80-4B78-4CF7-B86B-725AE6E3B5B7}" type="presOf" srcId="{F7B1504B-92EA-4A1D-8035-0C3E3CC57F99}" destId="{88EFDD86-7F7B-4D57-9482-22455F1B8652}" srcOrd="1" destOrd="0" presId="urn:microsoft.com/office/officeart/2011/layout/CircleProcess"/>
    <dgm:cxn modelId="{F4EB0D8D-3B67-4F53-BFC6-3909AA938605}" type="presOf" srcId="{E61B8FC1-C8D8-40BE-9F2C-8E9B9904173E}" destId="{9D9E03FF-ED02-4930-9F7E-DE8C18A81A51}" srcOrd="0" destOrd="0" presId="urn:microsoft.com/office/officeart/2011/layout/CircleProcess"/>
    <dgm:cxn modelId="{599A69AD-235D-45C7-8BEE-D71F743932A5}" srcId="{8D32EBEA-DA61-4C86-999E-F92AB9F8D337}" destId="{D40F0CE9-E192-4D0C-86B8-03849370017B}" srcOrd="3" destOrd="0" parTransId="{FCD97ED8-F19F-4702-AB9E-97EF08261C77}" sibTransId="{FBEC7DAF-8C08-43EE-A021-D469DC4780C1}"/>
    <dgm:cxn modelId="{F97241C2-0D67-4DDD-820C-0E411A8B0117}" srcId="{8D32EBEA-DA61-4C86-999E-F92AB9F8D337}" destId="{F7B1504B-92EA-4A1D-8035-0C3E3CC57F99}" srcOrd="1" destOrd="0" parTransId="{FA94F466-C918-4400-9DFA-60835D81DEF8}" sibTransId="{347D7A5B-D982-4A51-9348-AEB73932F80B}"/>
    <dgm:cxn modelId="{78FC7DC6-C8C2-4673-A048-66C16C415B06}" type="presOf" srcId="{D40F0CE9-E192-4D0C-86B8-03849370017B}" destId="{72332089-EFB7-46C8-A09B-72DCEFB1D715}" srcOrd="0" destOrd="0" presId="urn:microsoft.com/office/officeart/2011/layout/CircleProcess"/>
    <dgm:cxn modelId="{98EFC5E1-4EFC-4B95-ABD5-D8CF705AA7CB}" srcId="{8D32EBEA-DA61-4C86-999E-F92AB9F8D337}" destId="{2AA6EF09-58D9-4013-AF3A-3F813D16378D}" srcOrd="0" destOrd="0" parTransId="{703D6CC9-5BC6-4CC8-9EBF-F467F2A804D2}" sibTransId="{77BB5246-CD1F-4B26-ABBC-E134F20B664B}"/>
    <dgm:cxn modelId="{8B0C38F8-FD43-4E05-843B-E4170C90A459}" type="presOf" srcId="{F7B1504B-92EA-4A1D-8035-0C3E3CC57F99}" destId="{AD674C33-5053-4A39-B8E0-2600E0E3570C}" srcOrd="0" destOrd="0" presId="urn:microsoft.com/office/officeart/2011/layout/CircleProcess"/>
    <dgm:cxn modelId="{4C7E072B-2832-4E2F-BCD7-EBF204B2E8F3}" type="presParOf" srcId="{818D40AA-BB0E-47A9-93EC-4315BEE74712}" destId="{999A0627-C7C9-4015-B80A-383CC1800559}" srcOrd="0" destOrd="0" presId="urn:microsoft.com/office/officeart/2011/layout/CircleProcess"/>
    <dgm:cxn modelId="{E80709ED-6EAF-4A88-9AAD-82D1EBC92B9A}" type="presParOf" srcId="{999A0627-C7C9-4015-B80A-383CC1800559}" destId="{44D69944-F698-4572-9FB2-CE53D97702F8}" srcOrd="0" destOrd="0" presId="urn:microsoft.com/office/officeart/2011/layout/CircleProcess"/>
    <dgm:cxn modelId="{BE7E4EB3-D084-422A-88B3-AD9E95497BC5}" type="presParOf" srcId="{818D40AA-BB0E-47A9-93EC-4315BEE74712}" destId="{69E3FF2C-9D56-4980-A514-6B53EF891703}" srcOrd="1" destOrd="0" presId="urn:microsoft.com/office/officeart/2011/layout/CircleProcess"/>
    <dgm:cxn modelId="{C2E25D6B-A40A-43F7-8A97-2F6E3CD29237}" type="presParOf" srcId="{69E3FF2C-9D56-4980-A514-6B53EF891703}" destId="{72332089-EFB7-46C8-A09B-72DCEFB1D715}" srcOrd="0" destOrd="0" presId="urn:microsoft.com/office/officeart/2011/layout/CircleProcess"/>
    <dgm:cxn modelId="{5E6B2490-128D-41CF-975D-246FC2270E36}" type="presParOf" srcId="{818D40AA-BB0E-47A9-93EC-4315BEE74712}" destId="{92B72B4F-D647-4371-92E9-7965E472CF65}" srcOrd="2" destOrd="0" presId="urn:microsoft.com/office/officeart/2011/layout/CircleProcess"/>
    <dgm:cxn modelId="{63F64AF5-ED10-4A5F-BA27-21206106FE85}" type="presParOf" srcId="{818D40AA-BB0E-47A9-93EC-4315BEE74712}" destId="{8D7746FE-19A9-4CCC-9216-F948871BCE19}" srcOrd="3" destOrd="0" presId="urn:microsoft.com/office/officeart/2011/layout/CircleProcess"/>
    <dgm:cxn modelId="{4A2E7014-B9EC-4968-AE4C-288D55F0A308}" type="presParOf" srcId="{8D7746FE-19A9-4CCC-9216-F948871BCE19}" destId="{64BF413F-A8CA-427D-B31D-9AE519AA6CFA}" srcOrd="0" destOrd="0" presId="urn:microsoft.com/office/officeart/2011/layout/CircleProcess"/>
    <dgm:cxn modelId="{9FE2B58E-159B-4340-933D-D1D14C660F1F}" type="presParOf" srcId="{818D40AA-BB0E-47A9-93EC-4315BEE74712}" destId="{4E73E919-7D95-4B05-98C2-343147D465FD}" srcOrd="4" destOrd="0" presId="urn:microsoft.com/office/officeart/2011/layout/CircleProcess"/>
    <dgm:cxn modelId="{507B2010-6D19-4C11-A3DA-6B1EFFEC87CF}" type="presParOf" srcId="{4E73E919-7D95-4B05-98C2-343147D465FD}" destId="{9D9E03FF-ED02-4930-9F7E-DE8C18A81A51}" srcOrd="0" destOrd="0" presId="urn:microsoft.com/office/officeart/2011/layout/CircleProcess"/>
    <dgm:cxn modelId="{1120A223-E099-40E5-9DDD-F2B44239C6AF}" type="presParOf" srcId="{818D40AA-BB0E-47A9-93EC-4315BEE74712}" destId="{ED3423CD-5489-4B19-AA99-6EA58EAD3F96}" srcOrd="5" destOrd="0" presId="urn:microsoft.com/office/officeart/2011/layout/CircleProcess"/>
    <dgm:cxn modelId="{805F55E4-F758-4909-8D89-5138F76DA20A}" type="presParOf" srcId="{818D40AA-BB0E-47A9-93EC-4315BEE74712}" destId="{721F5FA4-7AA8-413A-B6AB-70F179B0BD76}" srcOrd="6" destOrd="0" presId="urn:microsoft.com/office/officeart/2011/layout/CircleProcess"/>
    <dgm:cxn modelId="{F4D7CBF5-732E-44C5-80D8-9F2E3D8B29A9}" type="presParOf" srcId="{818D40AA-BB0E-47A9-93EC-4315BEE74712}" destId="{16C38FD8-E789-467D-A8F2-34C32C96C34F}" srcOrd="7" destOrd="0" presId="urn:microsoft.com/office/officeart/2011/layout/CircleProcess"/>
    <dgm:cxn modelId="{359A0291-5442-4595-A445-2B9EABA51AB7}" type="presParOf" srcId="{16C38FD8-E789-467D-A8F2-34C32C96C34F}" destId="{67E583DD-1ABA-46EF-B06C-6D08BA8B67BC}" srcOrd="0" destOrd="0" presId="urn:microsoft.com/office/officeart/2011/layout/CircleProcess"/>
    <dgm:cxn modelId="{A0968A94-50EA-4B1C-BC93-6C02748A0651}" type="presParOf" srcId="{818D40AA-BB0E-47A9-93EC-4315BEE74712}" destId="{6AD8D845-90D5-49ED-9960-2D6395139AE0}" srcOrd="8" destOrd="0" presId="urn:microsoft.com/office/officeart/2011/layout/CircleProcess"/>
    <dgm:cxn modelId="{A45D932F-16B7-4FC5-BA69-E3B31DB54B7A}" type="presParOf" srcId="{6AD8D845-90D5-49ED-9960-2D6395139AE0}" destId="{AD674C33-5053-4A39-B8E0-2600E0E3570C}" srcOrd="0" destOrd="0" presId="urn:microsoft.com/office/officeart/2011/layout/CircleProcess"/>
    <dgm:cxn modelId="{B8BF6BE2-2896-4D37-94AD-B9F38452005A}" type="presParOf" srcId="{818D40AA-BB0E-47A9-93EC-4315BEE74712}" destId="{88EFDD86-7F7B-4D57-9482-22455F1B8652}" srcOrd="9" destOrd="0" presId="urn:microsoft.com/office/officeart/2011/layout/CircleProcess"/>
    <dgm:cxn modelId="{67F972EB-0840-4566-B6B0-456F6B629D7A}" type="presParOf" srcId="{818D40AA-BB0E-47A9-93EC-4315BEE74712}" destId="{BE49CD6C-D5BC-42D3-87DE-77E32B3AAD87}" srcOrd="10" destOrd="0" presId="urn:microsoft.com/office/officeart/2011/layout/CircleProcess"/>
    <dgm:cxn modelId="{7355D6B0-0DAD-4627-93CA-10077967ADBB}" type="presParOf" srcId="{BE49CD6C-D5BC-42D3-87DE-77E32B3AAD87}" destId="{C98A53C8-EE16-4E41-AC9C-9BD83F870D1B}" srcOrd="0" destOrd="0" presId="urn:microsoft.com/office/officeart/2011/layout/CircleProcess"/>
    <dgm:cxn modelId="{11EE0641-C625-4660-AF91-F6D11D2B5363}" type="presParOf" srcId="{818D40AA-BB0E-47A9-93EC-4315BEE74712}" destId="{7869F0D4-C655-4B9A-9871-952FAB9E9600}" srcOrd="11" destOrd="0" presId="urn:microsoft.com/office/officeart/2011/layout/CircleProcess"/>
    <dgm:cxn modelId="{0D87BB41-59A3-4752-92CF-A12B0CF709C2}" type="presParOf" srcId="{7869F0D4-C655-4B9A-9871-952FAB9E9600}" destId="{E2C49569-A159-4D4B-930A-5175377C8236}" srcOrd="0" destOrd="0" presId="urn:microsoft.com/office/officeart/2011/layout/CircleProcess"/>
    <dgm:cxn modelId="{F7D56870-245E-425A-B8FC-62341181F378}" type="presParOf" srcId="{818D40AA-BB0E-47A9-93EC-4315BEE74712}" destId="{4D9014AC-EC4B-4A09-9943-3977F49956A6}" srcOrd="12"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18314-9336-4286-B608-6F5C968C074C}">
      <dsp:nvSpPr>
        <dsp:cNvPr id="0" name=""/>
        <dsp:cNvSpPr/>
      </dsp:nvSpPr>
      <dsp:spPr>
        <a:xfrm>
          <a:off x="950938" y="1010"/>
          <a:ext cx="9128073"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Child Care Services</a:t>
          </a:r>
        </a:p>
      </dsp:txBody>
      <dsp:txXfrm>
        <a:off x="979651" y="29723"/>
        <a:ext cx="9070647" cy="530768"/>
      </dsp:txXfrm>
    </dsp:sp>
    <dsp:sp modelId="{62AC76D1-39C1-410A-B201-198648D38BDC}">
      <dsp:nvSpPr>
        <dsp:cNvPr id="0" name=""/>
        <dsp:cNvSpPr/>
      </dsp:nvSpPr>
      <dsp:spPr>
        <a:xfrm>
          <a:off x="950938" y="618614"/>
          <a:ext cx="9125889"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Services for People with Disabilities</a:t>
          </a:r>
        </a:p>
      </dsp:txBody>
      <dsp:txXfrm>
        <a:off x="979651" y="647327"/>
        <a:ext cx="9068463" cy="530768"/>
      </dsp:txXfrm>
    </dsp:sp>
    <dsp:sp modelId="{85CEB9A2-B04D-433F-8E5D-6DE776F4B48F}">
      <dsp:nvSpPr>
        <dsp:cNvPr id="0" name=""/>
        <dsp:cNvSpPr/>
      </dsp:nvSpPr>
      <dsp:spPr>
        <a:xfrm>
          <a:off x="950938" y="1236219"/>
          <a:ext cx="9128073"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Unemployment Services</a:t>
          </a:r>
        </a:p>
      </dsp:txBody>
      <dsp:txXfrm>
        <a:off x="979651" y="1264932"/>
        <a:ext cx="9070647" cy="530768"/>
      </dsp:txXfrm>
    </dsp:sp>
    <dsp:sp modelId="{B796B90F-7098-40A4-8D97-37442CD54844}">
      <dsp:nvSpPr>
        <dsp:cNvPr id="0" name=""/>
        <dsp:cNvSpPr/>
      </dsp:nvSpPr>
      <dsp:spPr>
        <a:xfrm>
          <a:off x="950938" y="1853823"/>
          <a:ext cx="9128073"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Youth Services</a:t>
          </a:r>
        </a:p>
      </dsp:txBody>
      <dsp:txXfrm>
        <a:off x="979651" y="1882536"/>
        <a:ext cx="9070647" cy="530768"/>
      </dsp:txXfrm>
    </dsp:sp>
    <dsp:sp modelId="{2D47F0A8-10E8-447B-A01A-1DD4E54958EB}">
      <dsp:nvSpPr>
        <dsp:cNvPr id="0" name=""/>
        <dsp:cNvSpPr/>
      </dsp:nvSpPr>
      <dsp:spPr>
        <a:xfrm>
          <a:off x="950938" y="2471428"/>
          <a:ext cx="9128073"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Job Training</a:t>
          </a:r>
        </a:p>
      </dsp:txBody>
      <dsp:txXfrm>
        <a:off x="979651" y="2500141"/>
        <a:ext cx="9070647" cy="530768"/>
      </dsp:txXfrm>
    </dsp:sp>
    <dsp:sp modelId="{027AF532-AC36-49F0-A80E-AC0C5F68E095}">
      <dsp:nvSpPr>
        <dsp:cNvPr id="0" name=""/>
        <dsp:cNvSpPr/>
      </dsp:nvSpPr>
      <dsp:spPr>
        <a:xfrm>
          <a:off x="950938" y="3089032"/>
          <a:ext cx="9125730" cy="58819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Discrimination Investigations</a:t>
          </a:r>
        </a:p>
      </dsp:txBody>
      <dsp:txXfrm>
        <a:off x="979651" y="3117745"/>
        <a:ext cx="9068304" cy="530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6BE17-7889-4212-B4F7-FCABC26260B7}">
      <dsp:nvSpPr>
        <dsp:cNvPr id="0" name=""/>
        <dsp:cNvSpPr/>
      </dsp:nvSpPr>
      <dsp:spPr>
        <a:xfrm>
          <a:off x="0" y="230771"/>
          <a:ext cx="4383710" cy="7488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WIOA Plans</a:t>
          </a:r>
        </a:p>
      </dsp:txBody>
      <dsp:txXfrm>
        <a:off x="36553" y="267324"/>
        <a:ext cx="4310604" cy="675694"/>
      </dsp:txXfrm>
    </dsp:sp>
    <dsp:sp modelId="{8A5CCC0D-8118-46EC-8056-22C05714C3C8}">
      <dsp:nvSpPr>
        <dsp:cNvPr id="0" name=""/>
        <dsp:cNvSpPr/>
      </dsp:nvSpPr>
      <dsp:spPr>
        <a:xfrm>
          <a:off x="0" y="1071731"/>
          <a:ext cx="4383710" cy="74880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Service Delivery  </a:t>
          </a:r>
        </a:p>
      </dsp:txBody>
      <dsp:txXfrm>
        <a:off x="36553" y="1108284"/>
        <a:ext cx="4310604" cy="675694"/>
      </dsp:txXfrm>
    </dsp:sp>
    <dsp:sp modelId="{C3F08585-7FAD-483E-B9D5-9AF453071B66}">
      <dsp:nvSpPr>
        <dsp:cNvPr id="0" name=""/>
        <dsp:cNvSpPr/>
      </dsp:nvSpPr>
      <dsp:spPr>
        <a:xfrm>
          <a:off x="0" y="1912691"/>
          <a:ext cx="4383710" cy="748800"/>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Economic Development</a:t>
          </a:r>
        </a:p>
      </dsp:txBody>
      <dsp:txXfrm>
        <a:off x="36553" y="1949244"/>
        <a:ext cx="4310604"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E2FAF-CCB2-468E-945C-D4E90477B215}">
      <dsp:nvSpPr>
        <dsp:cNvPr id="0" name=""/>
        <dsp:cNvSpPr/>
      </dsp:nvSpPr>
      <dsp:spPr>
        <a:xfrm rot="16200000">
          <a:off x="-1103507" y="1923661"/>
          <a:ext cx="2869025" cy="52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009" bIns="0" numCol="1" spcCol="1270" anchor="t" anchorCtr="0">
          <a:noAutofit/>
        </a:bodyPr>
        <a:lstStyle/>
        <a:p>
          <a:pPr marL="0" lvl="0" indent="0" algn="r" defTabSz="1022350">
            <a:lnSpc>
              <a:spcPct val="90000"/>
            </a:lnSpc>
            <a:spcBef>
              <a:spcPct val="0"/>
            </a:spcBef>
            <a:spcAft>
              <a:spcPct val="35000"/>
            </a:spcAft>
            <a:buNone/>
          </a:pPr>
          <a:r>
            <a:rPr lang="en-US" sz="2300" kern="1200" dirty="0"/>
            <a:t>Self-Sufficiency</a:t>
          </a:r>
        </a:p>
      </dsp:txBody>
      <dsp:txXfrm>
        <a:off x="-1103507" y="1923661"/>
        <a:ext cx="2869025" cy="528387"/>
      </dsp:txXfrm>
    </dsp:sp>
    <dsp:sp modelId="{6E45BBFF-7AA3-453E-BCA6-EC023336A063}">
      <dsp:nvSpPr>
        <dsp:cNvPr id="0" name=""/>
        <dsp:cNvSpPr/>
      </dsp:nvSpPr>
      <dsp:spPr>
        <a:xfrm>
          <a:off x="595199" y="753342"/>
          <a:ext cx="2631932" cy="286902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66009" rIns="256032" bIns="256032"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Employment</a:t>
          </a:r>
        </a:p>
        <a:p>
          <a:pPr marL="285750" lvl="1" indent="-285750" algn="l" defTabSz="1244600">
            <a:lnSpc>
              <a:spcPct val="90000"/>
            </a:lnSpc>
            <a:spcBef>
              <a:spcPct val="0"/>
            </a:spcBef>
            <a:spcAft>
              <a:spcPct val="15000"/>
            </a:spcAft>
            <a:buChar char="•"/>
          </a:pPr>
          <a:r>
            <a:rPr lang="en-US" sz="2800" kern="1200" dirty="0"/>
            <a:t>Job Training</a:t>
          </a:r>
        </a:p>
        <a:p>
          <a:pPr marL="285750" lvl="1" indent="-285750" algn="l" defTabSz="1244600">
            <a:lnSpc>
              <a:spcPct val="90000"/>
            </a:lnSpc>
            <a:spcBef>
              <a:spcPct val="0"/>
            </a:spcBef>
            <a:spcAft>
              <a:spcPct val="15000"/>
            </a:spcAft>
            <a:buChar char="•"/>
          </a:pPr>
          <a:r>
            <a:rPr lang="en-US" sz="2800" kern="1200" dirty="0"/>
            <a:t>Education</a:t>
          </a:r>
        </a:p>
      </dsp:txBody>
      <dsp:txXfrm>
        <a:off x="595199" y="753342"/>
        <a:ext cx="2631932" cy="2869025"/>
      </dsp:txXfrm>
    </dsp:sp>
    <dsp:sp modelId="{58A5C171-1E28-4769-BC77-26409CD931C4}">
      <dsp:nvSpPr>
        <dsp:cNvPr id="0" name=""/>
        <dsp:cNvSpPr/>
      </dsp:nvSpPr>
      <dsp:spPr>
        <a:xfrm>
          <a:off x="183352" y="864"/>
          <a:ext cx="1056775" cy="105677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334" r="-32666"/>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BABF6-D613-4058-8950-CB05BE44EC15}">
      <dsp:nvSpPr>
        <dsp:cNvPr id="0" name=""/>
        <dsp:cNvSpPr/>
      </dsp:nvSpPr>
      <dsp:spPr>
        <a:xfrm rot="16200000">
          <a:off x="2764496" y="1923661"/>
          <a:ext cx="2869025" cy="52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009" bIns="0" numCol="1" spcCol="1270" anchor="t" anchorCtr="0">
          <a:noAutofit/>
        </a:bodyPr>
        <a:lstStyle/>
        <a:p>
          <a:pPr marL="0" lvl="0" indent="0" algn="r" defTabSz="1022350">
            <a:lnSpc>
              <a:spcPct val="90000"/>
            </a:lnSpc>
            <a:spcBef>
              <a:spcPct val="0"/>
            </a:spcBef>
            <a:spcAft>
              <a:spcPct val="35000"/>
            </a:spcAft>
            <a:buNone/>
          </a:pPr>
          <a:r>
            <a:rPr lang="en-US" sz="2300" kern="1200" dirty="0"/>
            <a:t>Child Development</a:t>
          </a:r>
        </a:p>
      </dsp:txBody>
      <dsp:txXfrm>
        <a:off x="2764496" y="1923661"/>
        <a:ext cx="2869025" cy="528387"/>
      </dsp:txXfrm>
    </dsp:sp>
    <dsp:sp modelId="{29842BCB-307F-41AB-B7DD-87676D78A85C}">
      <dsp:nvSpPr>
        <dsp:cNvPr id="0" name=""/>
        <dsp:cNvSpPr/>
      </dsp:nvSpPr>
      <dsp:spPr>
        <a:xfrm>
          <a:off x="4463202" y="753342"/>
          <a:ext cx="2631932" cy="286902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66009" rIns="256032" bIns="256032"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Physical</a:t>
          </a:r>
        </a:p>
        <a:p>
          <a:pPr marL="285750" lvl="1" indent="-285750" algn="l" defTabSz="1244600">
            <a:lnSpc>
              <a:spcPct val="90000"/>
            </a:lnSpc>
            <a:spcBef>
              <a:spcPct val="0"/>
            </a:spcBef>
            <a:spcAft>
              <a:spcPct val="15000"/>
            </a:spcAft>
            <a:buChar char="•"/>
          </a:pPr>
          <a:r>
            <a:rPr lang="en-US" sz="2800" kern="1200" dirty="0"/>
            <a:t>Social-emotional</a:t>
          </a:r>
        </a:p>
        <a:p>
          <a:pPr marL="285750" lvl="1" indent="-285750" algn="l" defTabSz="1244600">
            <a:lnSpc>
              <a:spcPct val="90000"/>
            </a:lnSpc>
            <a:spcBef>
              <a:spcPct val="0"/>
            </a:spcBef>
            <a:spcAft>
              <a:spcPct val="15000"/>
            </a:spcAft>
            <a:buChar char="•"/>
          </a:pPr>
          <a:r>
            <a:rPr lang="en-US" sz="2800" kern="1200" dirty="0"/>
            <a:t>Intellectual</a:t>
          </a:r>
        </a:p>
        <a:p>
          <a:pPr marL="285750" lvl="1" indent="-285750" algn="l" defTabSz="1244600">
            <a:lnSpc>
              <a:spcPct val="90000"/>
            </a:lnSpc>
            <a:spcBef>
              <a:spcPct val="0"/>
            </a:spcBef>
            <a:spcAft>
              <a:spcPct val="15000"/>
            </a:spcAft>
            <a:buChar char="•"/>
          </a:pPr>
          <a:r>
            <a:rPr lang="en-US" sz="2800" kern="1200" dirty="0"/>
            <a:t>Safety</a:t>
          </a:r>
        </a:p>
      </dsp:txBody>
      <dsp:txXfrm>
        <a:off x="4463202" y="753342"/>
        <a:ext cx="2631932" cy="2869025"/>
      </dsp:txXfrm>
    </dsp:sp>
    <dsp:sp modelId="{791E9F54-70E5-4D62-9985-CCAD9480A9F4}">
      <dsp:nvSpPr>
        <dsp:cNvPr id="0" name=""/>
        <dsp:cNvSpPr/>
      </dsp:nvSpPr>
      <dsp:spPr>
        <a:xfrm>
          <a:off x="3996435" y="0"/>
          <a:ext cx="1056775" cy="1056775"/>
        </a:xfrm>
        <a:prstGeom prst="rect">
          <a:avLst/>
        </a:prstGeom>
        <a:blipFill dpi="0" rotWithShape="1">
          <a:blip xmlns:r="http://schemas.openxmlformats.org/officeDocument/2006/relationships" r:embed="rId3"/>
          <a:srcRect/>
          <a:stretch>
            <a:fillRect l="-28304" t="-195" r="-43696" b="195"/>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36F0B-4186-40E6-8380-3A6AE3DC53BE}">
      <dsp:nvSpPr>
        <dsp:cNvPr id="0" name=""/>
        <dsp:cNvSpPr/>
      </dsp:nvSpPr>
      <dsp:spPr>
        <a:xfrm rot="16200000">
          <a:off x="6632499" y="1923661"/>
          <a:ext cx="2869025" cy="52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6009" bIns="0" numCol="1" spcCol="1270" anchor="t" anchorCtr="0">
          <a:noAutofit/>
        </a:bodyPr>
        <a:lstStyle/>
        <a:p>
          <a:pPr marL="0" lvl="0" indent="0" algn="r" defTabSz="1022350">
            <a:lnSpc>
              <a:spcPct val="90000"/>
            </a:lnSpc>
            <a:spcBef>
              <a:spcPct val="0"/>
            </a:spcBef>
            <a:spcAft>
              <a:spcPct val="35000"/>
            </a:spcAft>
            <a:buNone/>
          </a:pPr>
          <a:r>
            <a:rPr lang="en-US" sz="2300" kern="1200" dirty="0"/>
            <a:t>Empowerment</a:t>
          </a:r>
        </a:p>
      </dsp:txBody>
      <dsp:txXfrm>
        <a:off x="6632499" y="1923661"/>
        <a:ext cx="2869025" cy="528387"/>
      </dsp:txXfrm>
    </dsp:sp>
    <dsp:sp modelId="{3B1C1396-ABB6-4B83-9957-1C89842E49D7}">
      <dsp:nvSpPr>
        <dsp:cNvPr id="0" name=""/>
        <dsp:cNvSpPr/>
      </dsp:nvSpPr>
      <dsp:spPr>
        <a:xfrm>
          <a:off x="8359841" y="753342"/>
          <a:ext cx="2631932" cy="286902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466009" rIns="256032" bIns="256032"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Parent Choice</a:t>
          </a:r>
        </a:p>
        <a:p>
          <a:pPr marL="285750" lvl="1" indent="-285750" algn="l" defTabSz="1244600">
            <a:lnSpc>
              <a:spcPct val="90000"/>
            </a:lnSpc>
            <a:spcBef>
              <a:spcPct val="0"/>
            </a:spcBef>
            <a:spcAft>
              <a:spcPct val="15000"/>
            </a:spcAft>
            <a:buChar char="•"/>
          </a:pPr>
          <a:r>
            <a:rPr lang="en-US" sz="2800" kern="1200" dirty="0"/>
            <a:t>Family Need</a:t>
          </a:r>
        </a:p>
      </dsp:txBody>
      <dsp:txXfrm>
        <a:off x="8359841" y="753342"/>
        <a:ext cx="2631932" cy="2869025"/>
      </dsp:txXfrm>
    </dsp:sp>
    <dsp:sp modelId="{2A975BC1-2D81-450F-86BB-5C018C78B78A}">
      <dsp:nvSpPr>
        <dsp:cNvPr id="0" name=""/>
        <dsp:cNvSpPr/>
      </dsp:nvSpPr>
      <dsp:spPr>
        <a:xfrm>
          <a:off x="7695249" y="0"/>
          <a:ext cx="1056775" cy="1056775"/>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8898" t="6592" r="-21102" b="-6592"/>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69944-F698-4572-9FB2-CE53D97702F8}">
      <dsp:nvSpPr>
        <dsp:cNvPr id="0" name=""/>
        <dsp:cNvSpPr/>
      </dsp:nvSpPr>
      <dsp:spPr>
        <a:xfrm>
          <a:off x="8140122" y="523325"/>
          <a:ext cx="2275500" cy="227561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2332089-EFB7-46C8-A09B-72DCEFB1D715}">
      <dsp:nvSpPr>
        <dsp:cNvPr id="0" name=""/>
        <dsp:cNvSpPr/>
      </dsp:nvSpPr>
      <dsp:spPr>
        <a:xfrm>
          <a:off x="8216232" y="599192"/>
          <a:ext cx="2124255" cy="2123882"/>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Providers</a:t>
          </a:r>
        </a:p>
      </dsp:txBody>
      <dsp:txXfrm>
        <a:off x="8519697" y="902661"/>
        <a:ext cx="1517325" cy="1516944"/>
      </dsp:txXfrm>
    </dsp:sp>
    <dsp:sp modelId="{64BF413F-A8CA-427D-B31D-9AE519AA6CFA}">
      <dsp:nvSpPr>
        <dsp:cNvPr id="0" name=""/>
        <dsp:cNvSpPr/>
      </dsp:nvSpPr>
      <dsp:spPr>
        <a:xfrm rot="2700000">
          <a:off x="5778735" y="523165"/>
          <a:ext cx="2275537" cy="2275537"/>
        </a:xfrm>
        <a:prstGeom prst="teardrop">
          <a:avLst>
            <a:gd name="adj" fmla="val 1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D9E03FF-ED02-4930-9F7E-DE8C18A81A51}">
      <dsp:nvSpPr>
        <dsp:cNvPr id="0" name=""/>
        <dsp:cNvSpPr/>
      </dsp:nvSpPr>
      <dsp:spPr>
        <a:xfrm>
          <a:off x="5864622" y="599192"/>
          <a:ext cx="2124255" cy="2123882"/>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LWDBs &amp; Contractors</a:t>
          </a:r>
        </a:p>
      </dsp:txBody>
      <dsp:txXfrm>
        <a:off x="6168087" y="902661"/>
        <a:ext cx="1517325" cy="1516944"/>
      </dsp:txXfrm>
    </dsp:sp>
    <dsp:sp modelId="{ED3423CD-5489-4B19-AA99-6EA58EAD3F96}">
      <dsp:nvSpPr>
        <dsp:cNvPr id="0" name=""/>
        <dsp:cNvSpPr/>
      </dsp:nvSpPr>
      <dsp:spPr>
        <a:xfrm>
          <a:off x="5864622" y="2840869"/>
          <a:ext cx="2124255" cy="124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5864622" y="2840869"/>
        <a:ext cx="2124255" cy="1247416"/>
      </dsp:txXfrm>
    </dsp:sp>
    <dsp:sp modelId="{67E583DD-1ABA-46EF-B06C-6D08BA8B67BC}">
      <dsp:nvSpPr>
        <dsp:cNvPr id="0" name=""/>
        <dsp:cNvSpPr/>
      </dsp:nvSpPr>
      <dsp:spPr>
        <a:xfrm rot="2700000">
          <a:off x="3436882" y="523165"/>
          <a:ext cx="2275537" cy="2275537"/>
        </a:xfrm>
        <a:prstGeom prst="teardrop">
          <a:avLst>
            <a:gd name="adj" fmla="val 1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674C33-5053-4A39-B8E0-2600E0E3570C}">
      <dsp:nvSpPr>
        <dsp:cNvPr id="0" name=""/>
        <dsp:cNvSpPr/>
      </dsp:nvSpPr>
      <dsp:spPr>
        <a:xfrm>
          <a:off x="3513011" y="599192"/>
          <a:ext cx="2124255" cy="2123882"/>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TWC</a:t>
          </a:r>
        </a:p>
      </dsp:txBody>
      <dsp:txXfrm>
        <a:off x="3816476" y="902661"/>
        <a:ext cx="1517325" cy="1516944"/>
      </dsp:txXfrm>
    </dsp:sp>
    <dsp:sp modelId="{C98A53C8-EE16-4E41-AC9C-9BD83F870D1B}">
      <dsp:nvSpPr>
        <dsp:cNvPr id="0" name=""/>
        <dsp:cNvSpPr/>
      </dsp:nvSpPr>
      <dsp:spPr>
        <a:xfrm rot="2700000">
          <a:off x="1085272" y="523165"/>
          <a:ext cx="2275537" cy="2275537"/>
        </a:xfrm>
        <a:prstGeom prst="teardrop">
          <a:avLst>
            <a:gd name="adj" fmla="val 1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2C49569-A159-4D4B-930A-5175377C8236}">
      <dsp:nvSpPr>
        <dsp:cNvPr id="0" name=""/>
        <dsp:cNvSpPr/>
      </dsp:nvSpPr>
      <dsp:spPr>
        <a:xfrm>
          <a:off x="1161401" y="599192"/>
          <a:ext cx="2124255" cy="2123882"/>
        </a:xfrm>
        <a:prstGeom prst="ellipse">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OCC, ACF, DHHS</a:t>
          </a:r>
        </a:p>
      </dsp:txBody>
      <dsp:txXfrm>
        <a:off x="1464866" y="902661"/>
        <a:ext cx="1517325" cy="15169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44D299-9B76-4247-ABAD-E5CAC24E9124}" type="datetimeFigureOut">
              <a:rPr lang="en-US" smtClean="0"/>
              <a:t>6/21/2019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2E4C6B-B6C2-4A47-B71F-1B050D53216B}" type="slidenum">
              <a:rPr lang="en-US" smtClean="0"/>
              <a:t>‹#›</a:t>
            </a:fld>
            <a:endParaRPr lang="en-US" dirty="0"/>
          </a:p>
        </p:txBody>
      </p:sp>
    </p:spTree>
    <p:extLst>
      <p:ext uri="{BB962C8B-B14F-4D97-AF65-F5344CB8AC3E}">
        <p14:creationId xmlns:p14="http://schemas.microsoft.com/office/powerpoint/2010/main" val="387482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E1BrBItyr_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urbanchildinstitute.org/resources/infographics/pre-k-matt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A62E4C6B-B6C2-4A47-B71F-1B050D53216B}" type="slidenum">
              <a:rPr lang="en-US" smtClean="0"/>
              <a:t>1</a:t>
            </a:fld>
            <a:endParaRPr lang="en-US" dirty="0"/>
          </a:p>
        </p:txBody>
      </p:sp>
    </p:spTree>
    <p:extLst>
      <p:ext uri="{BB962C8B-B14F-4D97-AF65-F5344CB8AC3E}">
        <p14:creationId xmlns:p14="http://schemas.microsoft.com/office/powerpoint/2010/main" val="21001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Initiatives</a:t>
            </a:r>
          </a:p>
          <a:p>
            <a:r>
              <a:rPr lang="en-US" dirty="0"/>
              <a:t>As we strive to improve the availability of affordable high-quality child care, TWC has used CCDBG funds to provide statewide and regional quality initiatives. TWC partners with Local Workforce Development Boards, state agencies, and other organizations such as Children’s Learning Institute and Texas Association for the Education of Young Children (TAECY), to provide programs that help providers improve their quality at little or no cost.</a:t>
            </a:r>
          </a:p>
          <a:p>
            <a:endParaRPr lang="en-US" dirty="0"/>
          </a:p>
          <a:p>
            <a:r>
              <a:rPr lang="en-US" dirty="0"/>
              <a:t>Just a few of those are listed here. These focus on building up a well-qualified workforce of early learning teachers because they are the most important element in providing high-quality child care and early learning experiences.</a:t>
            </a:r>
          </a:p>
          <a:p>
            <a:pPr marL="171450" indent="-171450">
              <a:buFont typeface="Arial" panose="020B0604020202020204" pitchFamily="34" charset="0"/>
              <a:buChar char="•"/>
              <a:tabLst>
                <a:tab pos="5140325" algn="l"/>
              </a:tabLst>
            </a:pPr>
            <a:r>
              <a:rPr lang="en-US" sz="1200" b="1" dirty="0"/>
              <a:t>Texas Early Childhood Learning Summit</a:t>
            </a:r>
            <a:r>
              <a:rPr lang="en-US" sz="1200" dirty="0"/>
              <a:t> (TWC &amp; TEA) – Free professional development conference for child care providers and prekindergarten teachers </a:t>
            </a:r>
          </a:p>
          <a:p>
            <a:pPr marL="171450" indent="-171450">
              <a:buFont typeface="Arial" panose="020B0604020202020204" pitchFamily="34" charset="0"/>
              <a:buChar char="•"/>
            </a:pPr>
            <a:r>
              <a:rPr lang="en-US" sz="1200" b="1" dirty="0"/>
              <a:t>TEACH</a:t>
            </a:r>
            <a:r>
              <a:rPr lang="en-US" sz="1200" dirty="0"/>
              <a:t> (TAEYC) – Provides scholarships to teachers for obtaining education and early learning credentials</a:t>
            </a:r>
          </a:p>
          <a:p>
            <a:pPr marL="171450" indent="-171450" defTabSz="452438">
              <a:buFont typeface="Arial" panose="020B0604020202020204" pitchFamily="34" charset="0"/>
              <a:buChar char="•"/>
              <a:tabLst>
                <a:tab pos="5197475" algn="l"/>
              </a:tabLst>
            </a:pPr>
            <a:r>
              <a:rPr lang="en-US" sz="1200" b="1" dirty="0"/>
              <a:t>Child Development Associate (CDA) Training </a:t>
            </a:r>
            <a:r>
              <a:rPr lang="en-US" sz="1200" dirty="0"/>
              <a:t>(FrogStreet) – Free CDA course for teachers allowing them to earn the important CDA credential, and more importantly, gain a better understanding of child development and early learning strategies.</a:t>
            </a:r>
          </a:p>
          <a:p>
            <a:pPr marL="171450" indent="-171450" defTabSz="452438">
              <a:buFont typeface="Arial" panose="020B0604020202020204" pitchFamily="34" charset="0"/>
              <a:buChar char="•"/>
              <a:tabLst>
                <a:tab pos="5197475" algn="l"/>
              </a:tabLst>
            </a:pPr>
            <a:r>
              <a:rPr lang="en-US" sz="1200" dirty="0"/>
              <a:t>Coming Soon! – We have several new programs in development that will provide some necessary support for providers. </a:t>
            </a:r>
          </a:p>
          <a:p>
            <a:pPr marL="628650" lvl="1" indent="-171450" defTabSz="452438">
              <a:buFont typeface="Arial" panose="020B0604020202020204" pitchFamily="34" charset="0"/>
              <a:buChar char="•"/>
              <a:tabLst>
                <a:tab pos="5197475" algn="l"/>
              </a:tabLst>
            </a:pPr>
            <a:r>
              <a:rPr lang="en-US" sz="1200" b="1" dirty="0"/>
              <a:t>Child Care Business Training </a:t>
            </a:r>
            <a:r>
              <a:rPr lang="en-US" sz="1200" dirty="0"/>
              <a:t>– will provide free training for directors and owners to improve their business acumen. Training will promote strategies for operating a successful high-quality child care business.</a:t>
            </a:r>
          </a:p>
          <a:p>
            <a:pPr marL="628650" lvl="1" indent="-171450" defTabSz="452438">
              <a:buFont typeface="Arial" panose="020B0604020202020204" pitchFamily="34" charset="0"/>
              <a:buChar char="•"/>
              <a:tabLst>
                <a:tab pos="5197475" algn="l"/>
              </a:tabLst>
            </a:pPr>
            <a:r>
              <a:rPr lang="en-US" sz="1200" b="1" dirty="0"/>
              <a:t>Family Child Care Networks</a:t>
            </a:r>
            <a:r>
              <a:rPr lang="en-US" sz="1200" dirty="0"/>
              <a:t> – will develop staffed Family Child Care Networks that provide specialized services and technical assistance to address the needs of family home-based caregivers</a:t>
            </a:r>
          </a:p>
          <a:p>
            <a:pPr marL="628650" lvl="1" indent="-171450" defTabSz="452438">
              <a:buFont typeface="Arial" panose="020B0604020202020204" pitchFamily="34" charset="0"/>
              <a:buChar char="•"/>
              <a:tabLst>
                <a:tab pos="5197475" algn="l"/>
              </a:tabLst>
            </a:pPr>
            <a:r>
              <a:rPr lang="en-US" sz="1200" b="1" dirty="0"/>
              <a:t>Infant &amp; Toddler Specialist Networks </a:t>
            </a:r>
            <a:r>
              <a:rPr lang="en-US" sz="1200" dirty="0"/>
              <a:t>- will create a statewide Infant-Toddler Specialist Network that provides standard comprehensive infant and toddler care services throughout the state via professional learning communities</a:t>
            </a:r>
          </a:p>
          <a:p>
            <a:pPr marL="628650" lvl="1" indent="-171450" defTabSz="452438">
              <a:buFont typeface="Arial" panose="020B0604020202020204" pitchFamily="34" charset="0"/>
              <a:buChar char="•"/>
              <a:tabLst>
                <a:tab pos="5197475" algn="l"/>
              </a:tabLst>
            </a:pPr>
            <a:r>
              <a:rPr lang="en-US" sz="1200" b="1" dirty="0"/>
              <a:t>Child Care Staff Retention Strategies </a:t>
            </a:r>
            <a:r>
              <a:rPr lang="en-US" sz="1200" dirty="0"/>
              <a:t>– will fund programs that implement evidence-based strategies shown to improve retention of child care staff through the development of professional supports</a:t>
            </a:r>
          </a:p>
          <a:p>
            <a:pPr marL="628650" lvl="1" indent="-171450" defTabSz="452438">
              <a:buFont typeface="Arial" panose="020B0604020202020204" pitchFamily="34" charset="0"/>
              <a:buChar char="•"/>
              <a:tabLst>
                <a:tab pos="5197475" algn="l"/>
              </a:tabLst>
            </a:pPr>
            <a:r>
              <a:rPr lang="en-US" sz="1200" b="1" dirty="0"/>
              <a:t>Addressing Challenging Behaviors </a:t>
            </a:r>
            <a:r>
              <a:rPr lang="en-US" sz="1200" dirty="0"/>
              <a:t>- will fund programs that provide evidence-based programs that support providers in addressing children’s social-emotional learning; positive behavior models to reduce challenging behaviors, suspensions, and expulsions; and increased understanding of the impact of adverse childhood experiences and evidence-based strategies for supporting children with trauma-informed care</a:t>
            </a:r>
          </a:p>
          <a:p>
            <a:pPr marL="628650" lvl="1" indent="-171450" defTabSz="452438">
              <a:buFont typeface="Arial" panose="020B0604020202020204" pitchFamily="34" charset="0"/>
              <a:buChar char="•"/>
              <a:tabLst>
                <a:tab pos="5197475" algn="l"/>
              </a:tabLst>
            </a:pPr>
            <a:endParaRPr lang="en-US" sz="1200" dirty="0"/>
          </a:p>
          <a:p>
            <a:pPr marL="628650" lvl="1" indent="-171450" defTabSz="452438">
              <a:buFont typeface="Arial" panose="020B0604020202020204" pitchFamily="34" charset="0"/>
              <a:buChar char="•"/>
              <a:tabLst>
                <a:tab pos="5197475" algn="l"/>
              </a:tabLst>
            </a:pPr>
            <a:endParaRPr lang="en-US" sz="1200" dirty="0"/>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10</a:t>
            </a:fld>
            <a:endParaRPr lang="en-US" dirty="0"/>
          </a:p>
        </p:txBody>
      </p:sp>
    </p:spTree>
    <p:extLst>
      <p:ext uri="{BB962C8B-B14F-4D97-AF65-F5344CB8AC3E}">
        <p14:creationId xmlns:p14="http://schemas.microsoft.com/office/powerpoint/2010/main" val="115774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(Mar 2019 data), we are working with 7,454 providers to serve 133,771 children across Texas. We have greatly increased the number of providers that accept child care subsidies over the past few years.  This allows us to enroll children faster and allows families more options when selecting child care providers.  </a:t>
            </a:r>
          </a:p>
          <a:p>
            <a:endParaRPr lang="en-US" dirty="0"/>
          </a:p>
          <a:p>
            <a:r>
              <a:rPr lang="en-US" dirty="0"/>
              <a:t>Our Texas Rising Star providers are increasing as well. This means that more of those providers that accept child care subsidies are recognized as high-quality early learning centers and homes. So not only do families have more options, they have better options.</a:t>
            </a:r>
          </a:p>
          <a:p>
            <a:endParaRPr lang="en-US" dirty="0"/>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11</a:t>
            </a:fld>
            <a:endParaRPr lang="en-US" dirty="0"/>
          </a:p>
        </p:txBody>
      </p:sp>
    </p:spTree>
    <p:extLst>
      <p:ext uri="{BB962C8B-B14F-4D97-AF65-F5344CB8AC3E}">
        <p14:creationId xmlns:p14="http://schemas.microsoft.com/office/powerpoint/2010/main" val="334450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excited to see such a sharp increase in the number of children being served. From March 2018 to March 2019, there has been a 22% increase in the number of children served across the state. Thanks to higher funding allocations and more child care providers who work with us, we have made great strides to serve more children and reduce the number families waiting for child care over the past year.  As of March, we have 16,282 children on waiting lists with 20 boards. Although this number is high, in May 2018, there were 75,262 children on the waiting list.  This is a difference of 58,980 children.</a:t>
            </a:r>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12</a:t>
            </a:fld>
            <a:endParaRPr lang="en-US" dirty="0"/>
          </a:p>
        </p:txBody>
      </p:sp>
    </p:spTree>
    <p:extLst>
      <p:ext uri="{BB962C8B-B14F-4D97-AF65-F5344CB8AC3E}">
        <p14:creationId xmlns:p14="http://schemas.microsoft.com/office/powerpoint/2010/main" val="90845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SzPts val="1800"/>
            </a:pPr>
            <a:r>
              <a:rPr lang="en-US" dirty="0"/>
              <a:t>Access points for subsidized care:</a:t>
            </a:r>
          </a:p>
          <a:p>
            <a:pPr marL="757066" indent="-291179">
              <a:lnSpc>
                <a:spcPct val="115000"/>
              </a:lnSpc>
              <a:buSzPts val="1800"/>
              <a:buFontTx/>
              <a:buChar char="-"/>
            </a:pPr>
            <a:r>
              <a:rPr lang="en-US" dirty="0"/>
              <a:t>Workforce Solutions Offices</a:t>
            </a:r>
          </a:p>
          <a:p>
            <a:pPr marL="757066" indent="-291179">
              <a:lnSpc>
                <a:spcPct val="115000"/>
              </a:lnSpc>
              <a:buSzPts val="1800"/>
              <a:buFontTx/>
              <a:buChar char="-"/>
            </a:pPr>
            <a:r>
              <a:rPr lang="en-US" dirty="0"/>
              <a:t>Web-based applications for services</a:t>
            </a:r>
          </a:p>
          <a:p>
            <a:pPr marL="757066" indent="-291179">
              <a:buFontTx/>
              <a:buChar char="-"/>
            </a:pPr>
            <a:r>
              <a:rPr lang="en-US" dirty="0"/>
              <a:t>Call centers</a:t>
            </a:r>
          </a:p>
          <a:p>
            <a:pPr>
              <a:lnSpc>
                <a:spcPct val="115000"/>
              </a:lnSpc>
              <a:buSzPts val="1800"/>
            </a:pPr>
            <a:r>
              <a:rPr lang="en-US" dirty="0"/>
              <a:t>Process:</a:t>
            </a:r>
          </a:p>
          <a:p>
            <a:pPr marL="757066" indent="-291179">
              <a:lnSpc>
                <a:spcPct val="115000"/>
              </a:lnSpc>
              <a:buSzPts val="1800"/>
              <a:buFontTx/>
              <a:buChar char="-"/>
            </a:pPr>
            <a:r>
              <a:rPr lang="en-US" dirty="0"/>
              <a:t>Application for eligibility including documentation of family income and work, education, or training participation hours **may be placed on waitlist</a:t>
            </a:r>
          </a:p>
          <a:p>
            <a:pPr marL="757066" indent="-291179">
              <a:lnSpc>
                <a:spcPct val="115000"/>
              </a:lnSpc>
              <a:buSzPts val="1800"/>
              <a:buFontTx/>
              <a:buChar char="-"/>
            </a:pPr>
            <a:r>
              <a:rPr lang="en-US" dirty="0"/>
              <a:t>12 months of care unless family income exceeds 85% SMI or parent(s) have a permanent loss of work, education, or training that exceeds three months</a:t>
            </a:r>
          </a:p>
          <a:p>
            <a:pPr marL="757066" indent="-291179">
              <a:lnSpc>
                <a:spcPct val="115000"/>
              </a:lnSpc>
              <a:buSzPts val="1800"/>
              <a:buFontTx/>
              <a:buChar char="-"/>
            </a:pPr>
            <a:r>
              <a:rPr lang="en-US" dirty="0"/>
              <a:t>A parent share of cost is assessed.  These are determined by LWDB and may vary.</a:t>
            </a:r>
          </a:p>
          <a:p>
            <a:pPr marL="757066" indent="-291179">
              <a:lnSpc>
                <a:spcPct val="115000"/>
              </a:lnSpc>
              <a:buSzPts val="1800"/>
              <a:buFontTx/>
              <a:buChar char="-"/>
            </a:pPr>
            <a:r>
              <a:rPr lang="en-US" dirty="0"/>
              <a:t>At the end of 12 months, eligibility is </a:t>
            </a:r>
            <a:r>
              <a:rPr lang="en-US" dirty="0" err="1"/>
              <a:t>redetermined</a:t>
            </a:r>
            <a:r>
              <a:rPr lang="en-US" dirty="0"/>
              <a:t> for a new 12-month period</a:t>
            </a:r>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13</a:t>
            </a:fld>
            <a:endParaRPr lang="en-US" dirty="0"/>
          </a:p>
        </p:txBody>
      </p:sp>
    </p:spTree>
    <p:extLst>
      <p:ext uri="{BB962C8B-B14F-4D97-AF65-F5344CB8AC3E}">
        <p14:creationId xmlns:p14="http://schemas.microsoft.com/office/powerpoint/2010/main" val="407941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 may always refer parents to the Texas Child Care Solutions website for more information.</a:t>
            </a:r>
          </a:p>
        </p:txBody>
      </p:sp>
      <p:sp>
        <p:nvSpPr>
          <p:cNvPr id="4" name="Slide Number Placeholder 3"/>
          <p:cNvSpPr>
            <a:spLocks noGrp="1"/>
          </p:cNvSpPr>
          <p:nvPr>
            <p:ph type="sldNum" sz="quarter" idx="10"/>
          </p:nvPr>
        </p:nvSpPr>
        <p:spPr/>
        <p:txBody>
          <a:bodyPr/>
          <a:lstStyle/>
          <a:p>
            <a:fld id="{A62E4C6B-B6C2-4A47-B71F-1B050D53216B}" type="slidenum">
              <a:rPr lang="en-US" smtClean="0"/>
              <a:t>14</a:t>
            </a:fld>
            <a:endParaRPr lang="en-US" dirty="0"/>
          </a:p>
        </p:txBody>
      </p:sp>
    </p:spTree>
    <p:extLst>
      <p:ext uri="{BB962C8B-B14F-4D97-AF65-F5344CB8AC3E}">
        <p14:creationId xmlns:p14="http://schemas.microsoft.com/office/powerpoint/2010/main" val="420561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15</a:t>
            </a:fld>
            <a:endParaRPr lang="en-US" dirty="0"/>
          </a:p>
        </p:txBody>
      </p:sp>
    </p:spTree>
    <p:extLst>
      <p:ext uri="{BB962C8B-B14F-4D97-AF65-F5344CB8AC3E}">
        <p14:creationId xmlns:p14="http://schemas.microsoft.com/office/powerpoint/2010/main" val="36746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June, we asked staff at the Local Workforce Development Boards how they are currently working with the Public Housing Authority or Family Self-Sufficiency programs in their areas. </a:t>
            </a:r>
          </a:p>
          <a:p>
            <a:endParaRPr lang="en-US" dirty="0"/>
          </a:p>
          <a:p>
            <a:r>
              <a:rPr lang="en-US" dirty="0"/>
              <a:t>We found that 14 Boards are currently working with PHAs or FSS programs in their areas.  </a:t>
            </a:r>
          </a:p>
          <a:p>
            <a:endParaRPr lang="en-US" dirty="0"/>
          </a:p>
          <a:p>
            <a:r>
              <a:rPr lang="en-US" dirty="0"/>
              <a:t>Some Boards are meeting with PHAs monthly, while others meet annually. </a:t>
            </a:r>
          </a:p>
          <a:p>
            <a:endParaRPr lang="en-US" dirty="0"/>
          </a:p>
          <a:p>
            <a:r>
              <a:rPr lang="en-US" dirty="0"/>
              <a:t>Boards described the way they work with PHAs:</a:t>
            </a:r>
          </a:p>
          <a:p>
            <a:pPr marL="171450" indent="-171450">
              <a:buFont typeface="Arial" panose="020B0604020202020204" pitchFamily="34" charset="0"/>
              <a:buChar char="•"/>
            </a:pPr>
            <a:r>
              <a:rPr lang="en-US" dirty="0"/>
              <a:t>Informational flyers and meetings</a:t>
            </a:r>
          </a:p>
          <a:p>
            <a:pPr marL="171450" indent="-171450">
              <a:buFont typeface="Arial" panose="020B0604020202020204" pitchFamily="34" charset="0"/>
              <a:buChar char="•"/>
            </a:pPr>
            <a:r>
              <a:rPr lang="en-US" dirty="0"/>
              <a:t>In-person orientations of Workforce Services (Not just child care)</a:t>
            </a:r>
          </a:p>
          <a:p>
            <a:pPr marL="171450" indent="-171450">
              <a:buFont typeface="Arial" panose="020B0604020202020204" pitchFamily="34" charset="0"/>
              <a:buChar char="•"/>
            </a:pPr>
            <a:r>
              <a:rPr lang="en-US" dirty="0"/>
              <a:t>Informational Fairs </a:t>
            </a:r>
          </a:p>
          <a:p>
            <a:pPr marL="171450" indent="-171450">
              <a:buFont typeface="Arial" panose="020B0604020202020204" pitchFamily="34" charset="0"/>
              <a:buChar char="•"/>
            </a:pPr>
            <a:r>
              <a:rPr lang="en-US" dirty="0"/>
              <a:t>Updates at Informational meetings</a:t>
            </a:r>
          </a:p>
          <a:p>
            <a:pPr marL="171450" indent="-171450">
              <a:buFont typeface="Arial" panose="020B0604020202020204" pitchFamily="34" charset="0"/>
              <a:buChar char="•"/>
            </a:pPr>
            <a:r>
              <a:rPr lang="en-US" dirty="0"/>
              <a:t>Some Boards have members that also serve/work with PHAs in an advisory capacity or as a board member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Boards also discussed how they could increase or improve communication: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contact with rural PHA’s-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board areas only have contact with the larger city in there area and the rest of the Local Workforce Development Area (LWDA) is ignored.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TWC should make it a standard practice that Child Care Services (CCS) in each Board area contacts all the PHA offices in that area.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Family Self-Sufficiency (FSS) Offices-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areas with these types of offices are directly coordinating/meeting regularly.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TWC provide a list of all the contact persons with PHAs across the entire state and TWC work with PHA at state level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staff to serve on PHA advisory boards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with PHAs to have on-site child care facilities that offer subsidized care.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Big issue is transportation for people living in public housing.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North Texas has Workforce CC Licensed center located at a public housing location.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Provide child care applications in all PHA offices, stressing the participation requirements (work/training/education) for single (25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hrs</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 week) and two-parent (50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hrs</a:t>
            </a:r>
            <a:r>
              <a:rPr lang="en-US" sz="1200" dirty="0">
                <a:effectLst/>
                <a:latin typeface="Calibri" panose="020F0502020204030204" pitchFamily="34" charset="0"/>
                <a:ea typeface="Calibri" panose="020F0502020204030204" pitchFamily="34" charset="0"/>
                <a:cs typeface="Times New Roman" panose="02020603050405020304" pitchFamily="18" charset="0"/>
              </a:rPr>
              <a:t> per week) households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Research programs that utilize Section 8 housing who target specific populations (i.e. Families In Training at Panhandle Community College)</a:t>
            </a:r>
            <a:endParaRPr lang="en-US" dirty="0"/>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16</a:t>
            </a:fld>
            <a:endParaRPr lang="en-US" dirty="0"/>
          </a:p>
        </p:txBody>
      </p:sp>
    </p:spTree>
    <p:extLst>
      <p:ext uri="{BB962C8B-B14F-4D97-AF65-F5344CB8AC3E}">
        <p14:creationId xmlns:p14="http://schemas.microsoft.com/office/powerpoint/2010/main" val="146460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17</a:t>
            </a:fld>
            <a:endParaRPr lang="en-US" dirty="0"/>
          </a:p>
        </p:txBody>
      </p:sp>
    </p:spTree>
    <p:extLst>
      <p:ext uri="{BB962C8B-B14F-4D97-AF65-F5344CB8AC3E}">
        <p14:creationId xmlns:p14="http://schemas.microsoft.com/office/powerpoint/2010/main" val="11680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2</a:t>
            </a:fld>
            <a:endParaRPr lang="en-US" dirty="0"/>
          </a:p>
        </p:txBody>
      </p:sp>
    </p:spTree>
    <p:extLst>
      <p:ext uri="{BB962C8B-B14F-4D97-AF65-F5344CB8AC3E}">
        <p14:creationId xmlns:p14="http://schemas.microsoft.com/office/powerpoint/2010/main" val="102949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overview of TWC programs and services</a:t>
            </a:r>
          </a:p>
          <a:p>
            <a:endParaRPr lang="en-US" dirty="0"/>
          </a:p>
          <a:p>
            <a:r>
              <a:rPr lang="en-US" dirty="0"/>
              <a:t>TWC is the state agency that manages the Child Care and Development Block Grant, which provides funding for our child care services, including subsidies that parents receive for child care.</a:t>
            </a:r>
          </a:p>
          <a:p>
            <a:endParaRPr lang="en-US" dirty="0"/>
          </a:p>
          <a:p>
            <a:r>
              <a:rPr lang="en-US" dirty="0"/>
              <a:t>In addition to child care, TWC provides a wide range of programs and services, including:</a:t>
            </a:r>
          </a:p>
          <a:p>
            <a:pPr marL="174708" indent="-174708">
              <a:buFont typeface="Arial" panose="020B0604020202020204" pitchFamily="34" charset="0"/>
              <a:buChar char="•"/>
            </a:pPr>
            <a:r>
              <a:rPr lang="en-US" dirty="0"/>
              <a:t>Services for people with disabilities</a:t>
            </a:r>
          </a:p>
          <a:p>
            <a:pPr marL="640594" lvl="1" indent="-174708">
              <a:buFont typeface="Arial" panose="020B0604020202020204" pitchFamily="34" charset="0"/>
              <a:buChar char="•"/>
            </a:pPr>
            <a:r>
              <a:rPr lang="en-US" dirty="0"/>
              <a:t>Vocational Rehabilitation</a:t>
            </a:r>
          </a:p>
          <a:p>
            <a:pPr marL="640594" lvl="1" indent="-174708">
              <a:buFont typeface="Arial" panose="020B0604020202020204" pitchFamily="34" charset="0"/>
              <a:buChar char="•"/>
            </a:pPr>
            <a:r>
              <a:rPr lang="en-US" dirty="0"/>
              <a:t>Business Enterprises of Texas  - helping people who are blind or visually impaired set up a business in food service</a:t>
            </a:r>
          </a:p>
          <a:p>
            <a:pPr marL="640594" lvl="1" indent="-174708">
              <a:buFont typeface="Arial" panose="020B0604020202020204" pitchFamily="34" charset="0"/>
              <a:buChar char="•"/>
            </a:pPr>
            <a:r>
              <a:rPr lang="en-US" dirty="0"/>
              <a:t>Criss Cole Rehabilitation Center - Provides an innovative, residential vocational rehabilitation training facility to serves adults who are legally blind by training them in skills to prepare for, find or retain employment.</a:t>
            </a:r>
          </a:p>
          <a:p>
            <a:pPr marL="640594" lvl="1" indent="-174708">
              <a:buFont typeface="Arial" panose="020B0604020202020204" pitchFamily="34" charset="0"/>
              <a:buChar char="•"/>
            </a:pPr>
            <a:r>
              <a:rPr lang="en-US" dirty="0"/>
              <a:t>Independent Living Services for Older Individuals who are Blind</a:t>
            </a:r>
          </a:p>
          <a:p>
            <a:pPr marL="174708" indent="-174708">
              <a:buFont typeface="Arial" panose="020B0604020202020204" pitchFamily="34" charset="0"/>
              <a:buChar char="•"/>
            </a:pPr>
            <a:r>
              <a:rPr lang="en-US" dirty="0"/>
              <a:t>Unemployment Services</a:t>
            </a:r>
          </a:p>
          <a:p>
            <a:pPr marL="174708" indent="-174708">
              <a:buFont typeface="Arial" panose="020B0604020202020204" pitchFamily="34" charset="0"/>
              <a:buChar char="•"/>
            </a:pPr>
            <a:r>
              <a:rPr lang="en-US" dirty="0"/>
              <a:t>Employment &amp; Training Services for youth and adults</a:t>
            </a:r>
          </a:p>
          <a:p>
            <a:pPr marL="640594" lvl="1" indent="-174708">
              <a:buFont typeface="Arial" panose="020B0604020202020204" pitchFamily="34" charset="0"/>
              <a:buChar char="•"/>
            </a:pPr>
            <a:r>
              <a:rPr lang="en-US" dirty="0"/>
              <a:t>Apprenticeship Programs</a:t>
            </a:r>
          </a:p>
          <a:p>
            <a:pPr marL="640594" lvl="1" indent="-174708">
              <a:buFont typeface="Arial" panose="020B0604020202020204" pitchFamily="34" charset="0"/>
              <a:buChar char="•"/>
            </a:pPr>
            <a:r>
              <a:rPr lang="en-US" dirty="0"/>
              <a:t>Adult Education and Literacy</a:t>
            </a:r>
          </a:p>
          <a:p>
            <a:pPr marL="640594" lvl="1" indent="-174708">
              <a:buFont typeface="Arial" panose="020B0604020202020204" pitchFamily="34" charset="0"/>
              <a:buChar char="•"/>
            </a:pPr>
            <a:r>
              <a:rPr lang="en-US" dirty="0"/>
              <a:t>Choices – helping people transition from public assistance to work and self-sufficiency through employment-related services; Choices participants are a special population for Child Care</a:t>
            </a:r>
          </a:p>
          <a:p>
            <a:pPr marL="640594" lvl="1" indent="-174708">
              <a:buFont typeface="Arial" panose="020B0604020202020204" pitchFamily="34" charset="0"/>
              <a:buChar char="•"/>
            </a:pPr>
            <a:r>
              <a:rPr lang="en-US" dirty="0"/>
              <a:t>SNAP Employment &amp; Training</a:t>
            </a:r>
          </a:p>
          <a:p>
            <a:pPr marL="640594" lvl="1" indent="-174708">
              <a:buFont typeface="Arial" panose="020B0604020202020204" pitchFamily="34" charset="0"/>
              <a:buChar char="•"/>
            </a:pPr>
            <a:r>
              <a:rPr lang="en-US" dirty="0"/>
              <a:t>WIOA employment &amp; job training</a:t>
            </a:r>
          </a:p>
          <a:p>
            <a:pPr marL="640594" lvl="1" indent="-174708">
              <a:buFont typeface="Arial" panose="020B0604020202020204" pitchFamily="34" charset="0"/>
              <a:buChar char="•"/>
            </a:pPr>
            <a:r>
              <a:rPr lang="en-US" dirty="0"/>
              <a:t>Regulating career schools and colleges</a:t>
            </a:r>
          </a:p>
          <a:p>
            <a:pPr marL="174708" indent="-174708">
              <a:buFont typeface="Arial" panose="020B0604020202020204" pitchFamily="34" charset="0"/>
              <a:buChar char="•"/>
            </a:pPr>
            <a:r>
              <a:rPr lang="en-US" dirty="0"/>
              <a:t>Civil Rights - investigate complaints of employment and housing discrimination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3</a:t>
            </a:fld>
            <a:endParaRPr lang="en-US" dirty="0"/>
          </a:p>
        </p:txBody>
      </p:sp>
    </p:spTree>
    <p:extLst>
      <p:ext uri="{BB962C8B-B14F-4D97-AF65-F5344CB8AC3E}">
        <p14:creationId xmlns:p14="http://schemas.microsoft.com/office/powerpoint/2010/main" val="428406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TWC programs and services are provided through 28 Local Workforce Development Boards and local Workforce Solutions Offices</a:t>
            </a:r>
          </a:p>
          <a:p>
            <a:endParaRPr lang="en-US" dirty="0"/>
          </a:p>
          <a:p>
            <a:r>
              <a:rPr lang="en-US" dirty="0"/>
              <a:t>A Workforce Development Board (Board) is a group of community leaders appointed by local elected officials and charged with planning and oversight responsibilities for workforce programs and services in their area. In Texas, twenty-eight Boards are responsible for:</a:t>
            </a:r>
          </a:p>
          <a:p>
            <a:pPr marL="174708" indent="-174708">
              <a:buFont typeface="Arial" panose="020B0604020202020204" pitchFamily="34" charset="0"/>
              <a:buChar char="•"/>
            </a:pPr>
            <a:r>
              <a:rPr lang="en-US" dirty="0"/>
              <a:t>Developing local plans for the use of Workforce Innovation and Opportunity Act funds</a:t>
            </a:r>
          </a:p>
          <a:p>
            <a:pPr marL="174708" indent="-174708">
              <a:buFont typeface="Arial" panose="020B0604020202020204" pitchFamily="34" charset="0"/>
              <a:buChar char="•"/>
            </a:pPr>
            <a:r>
              <a:rPr lang="en-US" dirty="0"/>
              <a:t>Oversight of the local service delivery system, Workforce Solutions offices</a:t>
            </a:r>
          </a:p>
          <a:p>
            <a:pPr marL="174708" indent="-174708">
              <a:buFont typeface="Arial" panose="020B0604020202020204" pitchFamily="34" charset="0"/>
              <a:buChar char="•"/>
            </a:pPr>
            <a:r>
              <a:rPr lang="en-US" dirty="0"/>
              <a:t>Coordinating activities with economic development entities and employers in their local areas</a:t>
            </a:r>
          </a:p>
          <a:p>
            <a:endParaRPr lang="en-US" dirty="0"/>
          </a:p>
          <a:p>
            <a:r>
              <a:rPr lang="en-US" dirty="0"/>
              <a:t>The majority of each Board is represented by members of the local business community. In all, Board membership includes individuals representing business and industry, economic development agencies, community-based organizations, education, organized labor, public assistance agencies and more.</a:t>
            </a:r>
          </a:p>
          <a:p>
            <a:endParaRPr lang="en-US" dirty="0"/>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4</a:t>
            </a:fld>
            <a:endParaRPr lang="en-US" dirty="0"/>
          </a:p>
        </p:txBody>
      </p:sp>
    </p:spTree>
    <p:extLst>
      <p:ext uri="{BB962C8B-B14F-4D97-AF65-F5344CB8AC3E}">
        <p14:creationId xmlns:p14="http://schemas.microsoft.com/office/powerpoint/2010/main" val="51358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Child Care Services</a:t>
            </a:r>
          </a:p>
          <a:p>
            <a:endParaRPr lang="en-US" dirty="0">
              <a:latin typeface="Book Antiqua" panose="02040602050305030304" pitchFamily="18" charset="0"/>
            </a:endParaRPr>
          </a:p>
          <a:p>
            <a:r>
              <a:rPr lang="en-US" dirty="0">
                <a:latin typeface="Book Antiqua" panose="02040602050305030304" pitchFamily="18" charset="0"/>
              </a:rPr>
              <a:t>By providing child care services for low-income families, we can:</a:t>
            </a:r>
          </a:p>
          <a:p>
            <a:pPr>
              <a:spcAft>
                <a:spcPts val="611"/>
              </a:spcAft>
              <a:buFont typeface="Wingdings" panose="05000000000000000000" pitchFamily="2" charset="2"/>
              <a:buChar char="Ø"/>
            </a:pPr>
            <a:r>
              <a:rPr lang="en-US" dirty="0">
                <a:latin typeface="Book Antiqua" panose="02040602050305030304" pitchFamily="18" charset="0"/>
              </a:rPr>
              <a:t>Create and promote long-term self-sufficiency by enabling parents to work, attend job training for work, or increase educational levels,</a:t>
            </a:r>
          </a:p>
          <a:p>
            <a:pPr>
              <a:spcAft>
                <a:spcPts val="611"/>
              </a:spcAft>
              <a:buFont typeface="Wingdings" panose="05000000000000000000" pitchFamily="2" charset="2"/>
              <a:buChar char="Ø"/>
            </a:pPr>
            <a:r>
              <a:rPr lang="en-US" dirty="0">
                <a:latin typeface="Book Antiqua" panose="02040602050305030304" pitchFamily="18" charset="0"/>
              </a:rPr>
              <a:t>Offer affordable, accessible, and quality child care that supports the physical, social, emotional, intellectual development, and safety of children</a:t>
            </a:r>
          </a:p>
          <a:p>
            <a:pPr>
              <a:spcAft>
                <a:spcPts val="611"/>
              </a:spcAft>
              <a:buFont typeface="Wingdings" panose="05000000000000000000" pitchFamily="2" charset="2"/>
              <a:buChar char="Ø"/>
            </a:pPr>
            <a:r>
              <a:rPr lang="en-US" dirty="0">
                <a:latin typeface="Book Antiqua" panose="02040602050305030304" pitchFamily="18" charset="0"/>
              </a:rPr>
              <a:t>Empower parents to make informed choices regarding child care that best meets the family’s needs.</a:t>
            </a:r>
          </a:p>
          <a:p>
            <a:pPr>
              <a:spcAft>
                <a:spcPts val="611"/>
              </a:spcAft>
              <a:buFont typeface="Wingdings" panose="05000000000000000000" pitchFamily="2" charset="2"/>
              <a:buChar char="Ø"/>
            </a:pPr>
            <a:endParaRPr lang="en-US" dirty="0">
              <a:latin typeface="Book Antiqua" panose="02040602050305030304" pitchFamily="18" charset="0"/>
            </a:endParaRPr>
          </a:p>
          <a:p>
            <a:pPr>
              <a:spcAft>
                <a:spcPts val="611"/>
              </a:spcAft>
            </a:pPr>
            <a:r>
              <a:rPr lang="en-US" dirty="0">
                <a:latin typeface="Book Antiqua" panose="02040602050305030304" pitchFamily="18" charset="0"/>
              </a:rPr>
              <a:t>TWC works with Boards to provide direct child care subsidies for families through partnering child care providers.  </a:t>
            </a:r>
          </a:p>
          <a:p>
            <a:pPr>
              <a:spcAft>
                <a:spcPts val="611"/>
              </a:spcAft>
            </a:pPr>
            <a:r>
              <a:rPr lang="en-US" dirty="0">
                <a:latin typeface="Book Antiqua" panose="02040602050305030304" pitchFamily="18" charset="0"/>
              </a:rPr>
              <a:t>We also work with partners (i.e., Children’s Learning Institute, TX Association for the Education of Young Children, TEA) to provide assistance for providers and the child care workforce to improve the quality of child care and increase access to quality care.</a:t>
            </a:r>
          </a:p>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5</a:t>
            </a:fld>
            <a:endParaRPr lang="en-US" dirty="0"/>
          </a:p>
        </p:txBody>
      </p:sp>
    </p:spTree>
    <p:extLst>
      <p:ext uri="{BB962C8B-B14F-4D97-AF65-F5344CB8AC3E}">
        <p14:creationId xmlns:p14="http://schemas.microsoft.com/office/powerpoint/2010/main" val="269917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Funding from the Child Care and Development Block Grant is provided by the Office of Child Care within the Administration for Child and Families under the US Department of Health and Human Services. </a:t>
            </a:r>
          </a:p>
          <a:p>
            <a:pPr marL="174708" indent="-174708">
              <a:buFont typeface="Arial" panose="020B0604020202020204" pitchFamily="34" charset="0"/>
              <a:buChar char="•"/>
            </a:pPr>
            <a:r>
              <a:rPr lang="en-US" dirty="0"/>
              <a:t>As the lead agency for the state, Texas Workforce Commission receives the funding and distributes funding to the local workforce development boards, and other state agencies and partners that help improve quality and availability of child care.  </a:t>
            </a:r>
          </a:p>
          <a:p>
            <a:pPr marL="174708" indent="-174708">
              <a:buFont typeface="Arial" panose="020B0604020202020204" pitchFamily="34" charset="0"/>
              <a:buChar char="•"/>
            </a:pPr>
            <a:r>
              <a:rPr lang="en-US" dirty="0"/>
              <a:t>TWC is required to set aside a portion of the CCDBG funds for specific purposes, such as infant and toddler care and quality improvements.  </a:t>
            </a:r>
          </a:p>
          <a:p>
            <a:pPr marL="174708" indent="-174708">
              <a:buFont typeface="Arial" panose="020B0604020202020204" pitchFamily="34" charset="0"/>
              <a:buChar char="•"/>
            </a:pPr>
            <a:r>
              <a:rPr lang="en-US" dirty="0"/>
              <a:t>The Boards distribute funding directly to child care providers who serve children eligible for subsidized child care.</a:t>
            </a:r>
          </a:p>
        </p:txBody>
      </p:sp>
      <p:sp>
        <p:nvSpPr>
          <p:cNvPr id="4" name="Slide Number Placeholder 3"/>
          <p:cNvSpPr>
            <a:spLocks noGrp="1"/>
          </p:cNvSpPr>
          <p:nvPr>
            <p:ph type="sldNum" sz="quarter" idx="10"/>
          </p:nvPr>
        </p:nvSpPr>
        <p:spPr/>
        <p:txBody>
          <a:bodyPr/>
          <a:lstStyle/>
          <a:p>
            <a:fld id="{A62E4C6B-B6C2-4A47-B71F-1B050D53216B}" type="slidenum">
              <a:rPr lang="en-US" smtClean="0"/>
              <a:t>6</a:t>
            </a:fld>
            <a:endParaRPr lang="en-US" dirty="0"/>
          </a:p>
        </p:txBody>
      </p:sp>
    </p:spTree>
    <p:extLst>
      <p:ext uri="{BB962C8B-B14F-4D97-AF65-F5344CB8AC3E}">
        <p14:creationId xmlns:p14="http://schemas.microsoft.com/office/powerpoint/2010/main" val="141241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7</a:t>
            </a:fld>
            <a:endParaRPr lang="en-US" dirty="0"/>
          </a:p>
        </p:txBody>
      </p:sp>
    </p:spTree>
    <p:extLst>
      <p:ext uri="{BB962C8B-B14F-4D97-AF65-F5344CB8AC3E}">
        <p14:creationId xmlns:p14="http://schemas.microsoft.com/office/powerpoint/2010/main" val="329245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Texas, the Texas Health and Human Services Commission (HHSC) Child Care Licensing (CCL) regulates all child care programs. </a:t>
            </a:r>
          </a:p>
          <a:p>
            <a:pPr marL="174708" indent="-174708">
              <a:buFont typeface="Arial" panose="020B0604020202020204" pitchFamily="34" charset="0"/>
              <a:buChar char="•"/>
            </a:pPr>
            <a:r>
              <a:rPr lang="en-US" dirty="0"/>
              <a:t>It is important that families choose child care programs, either center-based or home-based, that are licensed or registered with Child Care Licensing to ensure that at least the minimum standards are met</a:t>
            </a:r>
          </a:p>
          <a:p>
            <a:pPr marL="174708" indent="-174708">
              <a:buFont typeface="Arial" panose="020B0604020202020204" pitchFamily="34" charset="0"/>
              <a:buChar char="•"/>
            </a:pPr>
            <a:r>
              <a:rPr lang="en-US" dirty="0"/>
              <a:t>Child Care Licensing requires all child care programs in the state to comply with basic regulations around health and safety, known as minimum licensing standards. </a:t>
            </a:r>
          </a:p>
          <a:p>
            <a:pPr marL="174708" indent="-174708">
              <a:buFont typeface="Arial" panose="020B0604020202020204" pitchFamily="34" charset="0"/>
              <a:buChar char="•"/>
            </a:pPr>
            <a:r>
              <a:rPr lang="en-US" dirty="0"/>
              <a:t>Many child care programs, including </a:t>
            </a:r>
            <a:r>
              <a:rPr lang="en-US" b="1" dirty="0"/>
              <a:t>Texas Rising Star certified providers</a:t>
            </a:r>
            <a:r>
              <a:rPr lang="en-US" dirty="0"/>
              <a:t>, choose to exceed these minimum licensing standards by providing </a:t>
            </a:r>
            <a:r>
              <a:rPr lang="en-US" b="1" dirty="0"/>
              <a:t>higher quality learning environments </a:t>
            </a:r>
            <a:r>
              <a:rPr lang="en-US" dirty="0"/>
              <a:t>for the children in their programs. </a:t>
            </a:r>
          </a:p>
          <a:p>
            <a:pPr marL="174708" indent="-174708">
              <a:buFont typeface="Arial" panose="020B0604020202020204" pitchFamily="34" charset="0"/>
              <a:buChar char="•"/>
            </a:pPr>
            <a:r>
              <a:rPr lang="en-US" dirty="0"/>
              <a:t>This can include higher quality curriculum, classroom activities, teacher qualifications, and parent education. </a:t>
            </a:r>
          </a:p>
        </p:txBody>
      </p:sp>
      <p:sp>
        <p:nvSpPr>
          <p:cNvPr id="4" name="Slide Number Placeholder 3"/>
          <p:cNvSpPr>
            <a:spLocks noGrp="1"/>
          </p:cNvSpPr>
          <p:nvPr>
            <p:ph type="sldNum" sz="quarter" idx="10"/>
          </p:nvPr>
        </p:nvSpPr>
        <p:spPr/>
        <p:txBody>
          <a:bodyPr/>
          <a:lstStyle/>
          <a:p>
            <a:fld id="{A62E4C6B-B6C2-4A47-B71F-1B050D53216B}" type="slidenum">
              <a:rPr lang="en-US" smtClean="0"/>
              <a:t>8</a:t>
            </a:fld>
            <a:endParaRPr lang="en-US" dirty="0"/>
          </a:p>
        </p:txBody>
      </p:sp>
    </p:spTree>
    <p:extLst>
      <p:ext uri="{BB962C8B-B14F-4D97-AF65-F5344CB8AC3E}">
        <p14:creationId xmlns:p14="http://schemas.microsoft.com/office/powerpoint/2010/main" val="11620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80% of brain development occurs before age 4  (VIDEO (3:12 min) - Dr. Jack Shonkoff, Director of the Center on the Developing Child, Harvard University: </a:t>
            </a:r>
            <a:r>
              <a:rPr lang="en-US" dirty="0">
                <a:hlinkClick r:id="rId3"/>
              </a:rPr>
              <a:t>https://www.youtube.com/watch?v=E1BrBItyr_M</a:t>
            </a:r>
            <a:r>
              <a:rPr lang="en-US" dirty="0"/>
              <a:t>)</a:t>
            </a:r>
          </a:p>
          <a:p>
            <a:pPr marL="174708" indent="-174708">
              <a:buFont typeface="Arial" panose="020B0604020202020204" pitchFamily="34" charset="0"/>
              <a:buChar char="•"/>
            </a:pPr>
            <a:r>
              <a:rPr lang="en-US" dirty="0"/>
              <a:t>High Quality early learning environments promote healthy brain development by offering sensitive and responsive caregiving, cognitive and language stimulation, and a safe and healthy environment.</a:t>
            </a:r>
          </a:p>
          <a:p>
            <a:pPr marL="174708" indent="-174708">
              <a:buFont typeface="Arial" panose="020B0604020202020204" pitchFamily="34" charset="0"/>
              <a:buChar char="•"/>
            </a:pPr>
            <a:r>
              <a:rPr lang="en-US" dirty="0"/>
              <a:t>According to Urban Institute, high-quality child care can have long-term benefits for children, including:</a:t>
            </a:r>
          </a:p>
          <a:p>
            <a:pPr marL="640594" lvl="1" indent="-174708">
              <a:buFont typeface="Arial" panose="020B0604020202020204" pitchFamily="34" charset="0"/>
              <a:buChar char="•"/>
            </a:pPr>
            <a:r>
              <a:rPr lang="en-US" dirty="0"/>
              <a:t>increased cognitive abilities</a:t>
            </a:r>
          </a:p>
          <a:p>
            <a:pPr marL="640594" lvl="1" indent="-174708">
              <a:buFont typeface="Arial" panose="020B0604020202020204" pitchFamily="34" charset="0"/>
              <a:buChar char="•"/>
            </a:pPr>
            <a:r>
              <a:rPr lang="en-US" dirty="0"/>
              <a:t>improved language development</a:t>
            </a:r>
          </a:p>
          <a:p>
            <a:pPr marL="640594" lvl="1" indent="-174708">
              <a:buFont typeface="Arial" panose="020B0604020202020204" pitchFamily="34" charset="0"/>
              <a:buChar char="•"/>
            </a:pPr>
            <a:r>
              <a:rPr lang="en-US" dirty="0"/>
              <a:t>better relationships with peers</a:t>
            </a:r>
          </a:p>
          <a:p>
            <a:pPr marL="640594" lvl="1" indent="-174708">
              <a:buFont typeface="Arial" panose="020B0604020202020204" pitchFamily="34" charset="0"/>
              <a:buChar char="•"/>
            </a:pPr>
            <a:r>
              <a:rPr lang="en-US" dirty="0"/>
              <a:t>less conflict with caregivers</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These benefits extend well past age 4.  Children who receive high quality early education are…</a:t>
            </a:r>
          </a:p>
          <a:p>
            <a:pPr marL="1106481" lvl="2" indent="-174708">
              <a:buFont typeface="Arial" panose="020B0604020202020204" pitchFamily="34" charset="0"/>
              <a:buChar char="•"/>
            </a:pPr>
            <a:r>
              <a:rPr lang="en-US" dirty="0"/>
              <a:t>More likely to be ready for school by age 5</a:t>
            </a:r>
          </a:p>
          <a:p>
            <a:pPr marL="1106481" lvl="2" indent="-174708">
              <a:buFont typeface="Arial" panose="020B0604020202020204" pitchFamily="34" charset="0"/>
              <a:buChar char="•"/>
            </a:pPr>
            <a:r>
              <a:rPr lang="en-US" dirty="0"/>
              <a:t>Less likely to need special education</a:t>
            </a:r>
          </a:p>
          <a:p>
            <a:pPr marL="1106481" lvl="2" indent="-174708">
              <a:buFont typeface="Arial" panose="020B0604020202020204" pitchFamily="34" charset="0"/>
              <a:buChar char="•"/>
            </a:pPr>
            <a:r>
              <a:rPr lang="en-US" dirty="0"/>
              <a:t>Less likely to repeat a grade</a:t>
            </a:r>
          </a:p>
          <a:p>
            <a:pPr marL="1106481" lvl="2" indent="-174708">
              <a:buFont typeface="Arial" panose="020B0604020202020204" pitchFamily="34" charset="0"/>
              <a:buChar char="•"/>
            </a:pPr>
            <a:r>
              <a:rPr lang="en-US" dirty="0"/>
              <a:t>More likely to be committed to school and master basic achievement by age 14</a:t>
            </a:r>
          </a:p>
          <a:p>
            <a:pPr marL="1106481" lvl="2" indent="-174708">
              <a:buFont typeface="Arial" panose="020B0604020202020204" pitchFamily="34" charset="0"/>
              <a:buChar char="•"/>
            </a:pPr>
            <a:r>
              <a:rPr lang="en-US" dirty="0"/>
              <a:t>More likely to graduate from high school----In fact, female students are more than twice as likely to graduate</a:t>
            </a:r>
          </a:p>
          <a:p>
            <a:pPr marL="1106481" lvl="2" indent="-174708">
              <a:buFont typeface="Arial" panose="020B0604020202020204" pitchFamily="34" charset="0"/>
              <a:buChar char="•"/>
            </a:pPr>
            <a:r>
              <a:rPr lang="en-US" dirty="0"/>
              <a:t>Three times as likely to attend a 4 year college</a:t>
            </a:r>
          </a:p>
          <a:p>
            <a:pPr marL="1106481" lvl="2" indent="-174708">
              <a:buFont typeface="Arial" panose="020B0604020202020204" pitchFamily="34" charset="0"/>
              <a:buChar char="•"/>
            </a:pPr>
            <a:r>
              <a:rPr lang="en-US" dirty="0"/>
              <a:t>By age 27, they are more likely to earn at least $2000 per month, own a home, and never accepted welfare benefits. </a:t>
            </a:r>
          </a:p>
          <a:p>
            <a:pPr marL="1106481" lvl="2" indent="-174708">
              <a:buFont typeface="Arial" panose="020B0604020202020204" pitchFamily="34" charset="0"/>
              <a:buChar char="•"/>
            </a:pPr>
            <a:r>
              <a:rPr lang="en-US" dirty="0"/>
              <a:t>Less likely to be arrested</a:t>
            </a:r>
          </a:p>
          <a:p>
            <a:pPr marL="931774" lvl="2"/>
            <a:endParaRPr lang="en-US" dirty="0"/>
          </a:p>
          <a:p>
            <a:pPr marL="1106481" lvl="2" indent="-174708">
              <a:buFont typeface="Arial" panose="020B0604020202020204" pitchFamily="34" charset="0"/>
              <a:buChar char="•"/>
            </a:pPr>
            <a:r>
              <a:rPr lang="en-US" dirty="0"/>
              <a:t>Source: </a:t>
            </a:r>
            <a:r>
              <a:rPr lang="en-US" dirty="0">
                <a:hlinkClick r:id="rId4"/>
              </a:rPr>
              <a:t>http://www.urbanchildinstitute.org/resources/infographics/pre-k-matters</a:t>
            </a:r>
            <a:endParaRPr lang="en-US" dirty="0"/>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9</a:t>
            </a:fld>
            <a:endParaRPr lang="en-US" dirty="0"/>
          </a:p>
        </p:txBody>
      </p:sp>
    </p:spTree>
    <p:extLst>
      <p:ext uri="{BB962C8B-B14F-4D97-AF65-F5344CB8AC3E}">
        <p14:creationId xmlns:p14="http://schemas.microsoft.com/office/powerpoint/2010/main" val="66736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F466F1-E8D0-40DC-859C-9CE79D6B89F8}" type="datetime1">
              <a:rPr lang="en-US" smtClean="0"/>
              <a:t>6/21/2019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22850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8B719-91BB-4959-BAF4-BEB6CB240732}" type="datetime1">
              <a:rPr lang="en-US" smtClean="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29314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3A6EFDD-DB82-480A-83EE-793F3203DF8E}" type="datetime1">
              <a:rPr lang="en-US" smtClean="0"/>
              <a:t>6/21/2019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351606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7BFB0-4C97-4C49-ACC3-841BABCC2D6D}" type="datetime1">
              <a:rPr lang="en-US" smtClean="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361493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82949F-E46F-41AF-9E34-144179486D3C}" type="datetime1">
              <a:rPr lang="en-US" smtClean="0"/>
              <a:t>6/21/2019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11160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677017-B19D-4476-AFCF-0C6ADA5C9077}" type="datetime1">
              <a:rPr lang="en-US" smtClean="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13298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C6F4B-D204-4D26-878E-DE0D192B32D1}" type="datetime1">
              <a:rPr lang="en-US" smtClean="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391483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7546EA-8F53-4AF7-934A-D092F79BBEE2}" type="datetime1">
              <a:rPr lang="en-US" smtClean="0"/>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EAAD6-CC81-491C-B57D-60F35C7E9431}"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8810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6938-6B17-432F-8EE9-DD96F5C13D15}" type="datetime1">
              <a:rPr lang="en-US" smtClean="0"/>
              <a:t>6/21/2019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256830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3302238-7934-4705-A6C6-6E9F05F1976E}" type="datetime1">
              <a:rPr lang="en-US" smtClean="0"/>
              <a:t>6/21/2019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147441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EDEE88-A016-4310-9AAE-04F3CB7E22AF}" type="datetime1">
              <a:rPr lang="en-US" smtClean="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59112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60296FF-AAF3-46D5-A06D-41014D050FF3}" type="datetime1">
              <a:rPr lang="en-US" smtClean="0"/>
              <a:t>6/21/2019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FCEAAD6-CC81-491C-B57D-60F35C7E9431}"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44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exaschildcaresolutions.org/"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courtney.arbour@twc.state.tx.us"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jp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E1BrBItyr_M" TargetMode="Externa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22B-7FEB-414A-A473-D369C3D3B444}"/>
              </a:ext>
            </a:extLst>
          </p:cNvPr>
          <p:cNvSpPr>
            <a:spLocks noGrp="1"/>
          </p:cNvSpPr>
          <p:nvPr>
            <p:ph type="ctrTitle"/>
          </p:nvPr>
        </p:nvSpPr>
        <p:spPr/>
        <p:txBody>
          <a:bodyPr/>
          <a:lstStyle/>
          <a:p>
            <a:r>
              <a:rPr lang="en-US" dirty="0"/>
              <a:t>Securing Quality Child Care</a:t>
            </a:r>
          </a:p>
        </p:txBody>
      </p:sp>
      <p:sp>
        <p:nvSpPr>
          <p:cNvPr id="3" name="Subtitle 2">
            <a:extLst>
              <a:ext uri="{FF2B5EF4-FFF2-40B4-BE49-F238E27FC236}">
                <a16:creationId xmlns:a16="http://schemas.microsoft.com/office/drawing/2014/main" id="{7AE8C674-134E-4BE3-B10C-D1037343CD87}"/>
              </a:ext>
            </a:extLst>
          </p:cNvPr>
          <p:cNvSpPr>
            <a:spLocks noGrp="1"/>
          </p:cNvSpPr>
          <p:nvPr>
            <p:ph type="subTitle" idx="1"/>
          </p:nvPr>
        </p:nvSpPr>
        <p:spPr>
          <a:xfrm>
            <a:off x="522672" y="2714899"/>
            <a:ext cx="10993546" cy="613517"/>
          </a:xfrm>
        </p:spPr>
        <p:txBody>
          <a:bodyPr>
            <a:normAutofit/>
          </a:bodyPr>
          <a:lstStyle/>
          <a:p>
            <a:r>
              <a:rPr lang="en-US" sz="2400" dirty="0"/>
              <a:t>Courtney Arbour, </a:t>
            </a:r>
            <a:r>
              <a:rPr lang="en-US" sz="1800" dirty="0"/>
              <a:t>Director of Workforce Development Division</a:t>
            </a:r>
            <a:endParaRPr lang="en-US" sz="2000" dirty="0"/>
          </a:p>
          <a:p>
            <a:endParaRPr lang="en-US" dirty="0"/>
          </a:p>
        </p:txBody>
      </p:sp>
      <p:pic>
        <p:nvPicPr>
          <p:cNvPr id="6" name="Picture 5">
            <a:extLst>
              <a:ext uri="{FF2B5EF4-FFF2-40B4-BE49-F238E27FC236}">
                <a16:creationId xmlns:a16="http://schemas.microsoft.com/office/drawing/2014/main" id="{9B5FCAA1-4323-491B-A97D-9201F1608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518" y="760310"/>
            <a:ext cx="2171700" cy="2171700"/>
          </a:xfrm>
          <a:prstGeom prst="rect">
            <a:avLst/>
          </a:prstGeom>
        </p:spPr>
      </p:pic>
      <p:pic>
        <p:nvPicPr>
          <p:cNvPr id="17" name="Picture 16">
            <a:extLst>
              <a:ext uri="{FF2B5EF4-FFF2-40B4-BE49-F238E27FC236}">
                <a16:creationId xmlns:a16="http://schemas.microsoft.com/office/drawing/2014/main" id="{0F21ACFF-7C64-4CA5-B9AC-51CB0021E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29585"/>
            <a:ext cx="12192000" cy="3388169"/>
          </a:xfrm>
          <a:prstGeom prst="rect">
            <a:avLst/>
          </a:prstGeom>
        </p:spPr>
      </p:pic>
    </p:spTree>
    <p:extLst>
      <p:ext uri="{BB962C8B-B14F-4D97-AF65-F5344CB8AC3E}">
        <p14:creationId xmlns:p14="http://schemas.microsoft.com/office/powerpoint/2010/main" val="17746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Improvements in quality</a:t>
            </a:r>
          </a:p>
        </p:txBody>
      </p:sp>
      <p:sp>
        <p:nvSpPr>
          <p:cNvPr id="3" name="Content Placeholder 2">
            <a:extLst>
              <a:ext uri="{FF2B5EF4-FFF2-40B4-BE49-F238E27FC236}">
                <a16:creationId xmlns:a16="http://schemas.microsoft.com/office/drawing/2014/main" id="{F100EF04-5CDB-4A94-A762-CE4F9348FB68}"/>
              </a:ext>
            </a:extLst>
          </p:cNvPr>
          <p:cNvSpPr>
            <a:spLocks noGrp="1"/>
          </p:cNvSpPr>
          <p:nvPr>
            <p:ph idx="1"/>
          </p:nvPr>
        </p:nvSpPr>
        <p:spPr>
          <a:xfrm>
            <a:off x="581193" y="2141995"/>
            <a:ext cx="11229006" cy="4282556"/>
          </a:xfrm>
        </p:spPr>
        <p:txBody>
          <a:bodyPr lIns="182880" rIns="182880" numCol="2">
            <a:normAutofit/>
          </a:bodyPr>
          <a:lstStyle/>
          <a:p>
            <a:pPr>
              <a:tabLst>
                <a:tab pos="5140325" algn="l"/>
              </a:tabLst>
            </a:pPr>
            <a:r>
              <a:rPr lang="en-US" sz="2000" b="1" dirty="0"/>
              <a:t>Texas Rising Star (TRS) </a:t>
            </a:r>
            <a:r>
              <a:rPr lang="en-US" sz="2000" dirty="0"/>
              <a:t>– Texas quality rating and improvement system that recognizes high quality child care programs</a:t>
            </a:r>
            <a:endParaRPr lang="en-US" sz="2000" b="1" dirty="0"/>
          </a:p>
          <a:p>
            <a:pPr>
              <a:tabLst>
                <a:tab pos="5140325" algn="l"/>
              </a:tabLst>
            </a:pPr>
            <a:r>
              <a:rPr lang="en-US" sz="2000" b="1" dirty="0"/>
              <a:t>Texas Early Childhood Learning Summit</a:t>
            </a:r>
            <a:r>
              <a:rPr lang="en-US" sz="2000" dirty="0"/>
              <a:t> – Free professional development conference for child care providers and prekindergarten teachers </a:t>
            </a:r>
          </a:p>
          <a:p>
            <a:r>
              <a:rPr lang="en-US" sz="2000" b="1" dirty="0"/>
              <a:t>TEACH</a:t>
            </a:r>
            <a:r>
              <a:rPr lang="en-US" sz="2000" dirty="0"/>
              <a:t> </a:t>
            </a:r>
            <a:r>
              <a:rPr lang="en-US" sz="2000" b="1" dirty="0"/>
              <a:t>Program </a:t>
            </a:r>
            <a:r>
              <a:rPr lang="en-US" sz="2000" dirty="0"/>
              <a:t>– Scholarships to teachers for obtaining education and early learning credentials</a:t>
            </a:r>
          </a:p>
          <a:p>
            <a:pPr defTabSz="452438">
              <a:tabLst>
                <a:tab pos="5197475" algn="l"/>
              </a:tabLst>
            </a:pPr>
            <a:r>
              <a:rPr lang="en-US" sz="2000" b="1" dirty="0"/>
              <a:t>Child Development Associate (CDA) Training</a:t>
            </a:r>
            <a:r>
              <a:rPr lang="en-US" sz="2000" dirty="0"/>
              <a:t> – Free CDA courses for teachers</a:t>
            </a:r>
          </a:p>
          <a:p>
            <a:pPr marL="404813" indent="-231775"/>
            <a:endParaRPr lang="en-US" sz="2000" b="1" dirty="0"/>
          </a:p>
          <a:p>
            <a:pPr marL="404813" indent="-231775"/>
            <a:r>
              <a:rPr lang="en-US" sz="2000" b="1" dirty="0"/>
              <a:t>Coming Soon!</a:t>
            </a:r>
          </a:p>
          <a:p>
            <a:pPr marL="628650" lvl="1" indent="-223838"/>
            <a:r>
              <a:rPr lang="en-US" sz="2000" dirty="0"/>
              <a:t>Child Care Business Training</a:t>
            </a:r>
          </a:p>
          <a:p>
            <a:pPr marL="628650" lvl="1" indent="-223838"/>
            <a:r>
              <a:rPr lang="en-US" sz="2000" dirty="0"/>
              <a:t>Family Child Care Networks</a:t>
            </a:r>
          </a:p>
          <a:p>
            <a:pPr marL="628650" lvl="1" indent="-223838"/>
            <a:r>
              <a:rPr lang="en-US" sz="2000" dirty="0"/>
              <a:t>Infant &amp; Toddler Specialist Networks</a:t>
            </a:r>
          </a:p>
          <a:p>
            <a:pPr marL="628650" lvl="1" indent="-223838"/>
            <a:r>
              <a:rPr lang="en-US" sz="2000" dirty="0"/>
              <a:t>Child Care Staff Retention Strategies</a:t>
            </a:r>
          </a:p>
          <a:p>
            <a:pPr marL="628650" lvl="1" indent="-223838"/>
            <a:r>
              <a:rPr lang="en-US" sz="2000" dirty="0"/>
              <a:t>Addressing Challenging Behaviors</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AB0076A2-49FB-4A4B-A49A-9A9978F48099}"/>
              </a:ext>
            </a:extLst>
          </p:cNvPr>
          <p:cNvSpPr>
            <a:spLocks noGrp="1"/>
          </p:cNvSpPr>
          <p:nvPr>
            <p:ph type="sldNum" sz="quarter" idx="12"/>
          </p:nvPr>
        </p:nvSpPr>
        <p:spPr/>
        <p:txBody>
          <a:bodyPr/>
          <a:lstStyle/>
          <a:p>
            <a:fld id="{7FCEAAD6-CC81-491C-B57D-60F35C7E9431}" type="slidenum">
              <a:rPr lang="en-US" smtClean="0"/>
              <a:t>10</a:t>
            </a:fld>
            <a:endParaRPr lang="en-US" dirty="0"/>
          </a:p>
        </p:txBody>
      </p:sp>
    </p:spTree>
    <p:extLst>
      <p:ext uri="{BB962C8B-B14F-4D97-AF65-F5344CB8AC3E}">
        <p14:creationId xmlns:p14="http://schemas.microsoft.com/office/powerpoint/2010/main" val="93072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Increased Availability</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AB0076A2-49FB-4A4B-A49A-9A9978F48099}"/>
              </a:ext>
            </a:extLst>
          </p:cNvPr>
          <p:cNvSpPr>
            <a:spLocks noGrp="1"/>
          </p:cNvSpPr>
          <p:nvPr>
            <p:ph type="sldNum" sz="quarter" idx="12"/>
          </p:nvPr>
        </p:nvSpPr>
        <p:spPr/>
        <p:txBody>
          <a:bodyPr/>
          <a:lstStyle/>
          <a:p>
            <a:fld id="{7FCEAAD6-CC81-491C-B57D-60F35C7E9431}" type="slidenum">
              <a:rPr lang="en-US" smtClean="0"/>
              <a:t>11</a:t>
            </a:fld>
            <a:endParaRPr lang="en-US" dirty="0"/>
          </a:p>
        </p:txBody>
      </p:sp>
      <p:graphicFrame>
        <p:nvGraphicFramePr>
          <p:cNvPr id="6" name="Content Placeholder 5">
            <a:extLst>
              <a:ext uri="{FF2B5EF4-FFF2-40B4-BE49-F238E27FC236}">
                <a16:creationId xmlns:a16="http://schemas.microsoft.com/office/drawing/2014/main" id="{F5843C63-9559-4C36-BEBA-8D4774B4B032}"/>
              </a:ext>
            </a:extLst>
          </p:cNvPr>
          <p:cNvGraphicFramePr>
            <a:graphicFrameLocks noGrp="1"/>
          </p:cNvGraphicFramePr>
          <p:nvPr>
            <p:ph idx="1"/>
            <p:extLst>
              <p:ext uri="{D42A27DB-BD31-4B8C-83A1-F6EECF244321}">
                <p14:modId xmlns:p14="http://schemas.microsoft.com/office/powerpoint/2010/main" val="571016479"/>
              </p:ext>
            </p:extLst>
          </p:nvPr>
        </p:nvGraphicFramePr>
        <p:xfrm>
          <a:off x="796344" y="2269321"/>
          <a:ext cx="4992501" cy="38865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BE93D2E4-0E80-4C2E-A17D-46FD8042D0CF}"/>
              </a:ext>
            </a:extLst>
          </p:cNvPr>
          <p:cNvGraphicFramePr>
            <a:graphicFrameLocks/>
          </p:cNvGraphicFramePr>
          <p:nvPr>
            <p:extLst>
              <p:ext uri="{D42A27DB-BD31-4B8C-83A1-F6EECF244321}">
                <p14:modId xmlns:p14="http://schemas.microsoft.com/office/powerpoint/2010/main" val="2827017166"/>
              </p:ext>
            </p:extLst>
          </p:nvPr>
        </p:nvGraphicFramePr>
        <p:xfrm>
          <a:off x="6203576" y="2250141"/>
          <a:ext cx="4992501" cy="38865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3847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Increased Children Served</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AB0076A2-49FB-4A4B-A49A-9A9978F48099}"/>
              </a:ext>
            </a:extLst>
          </p:cNvPr>
          <p:cNvSpPr>
            <a:spLocks noGrp="1"/>
          </p:cNvSpPr>
          <p:nvPr>
            <p:ph type="sldNum" sz="quarter" idx="12"/>
          </p:nvPr>
        </p:nvSpPr>
        <p:spPr/>
        <p:txBody>
          <a:bodyPr/>
          <a:lstStyle/>
          <a:p>
            <a:fld id="{7FCEAAD6-CC81-491C-B57D-60F35C7E9431}" type="slidenum">
              <a:rPr lang="en-US" smtClean="0"/>
              <a:t>12</a:t>
            </a:fld>
            <a:endParaRPr lang="en-US" dirty="0"/>
          </a:p>
        </p:txBody>
      </p:sp>
      <p:graphicFrame>
        <p:nvGraphicFramePr>
          <p:cNvPr id="8" name="Chart 7">
            <a:extLst>
              <a:ext uri="{FF2B5EF4-FFF2-40B4-BE49-F238E27FC236}">
                <a16:creationId xmlns:a16="http://schemas.microsoft.com/office/drawing/2014/main" id="{B2DA6779-4F7E-4B8E-B8D1-988ACB508C96}"/>
              </a:ext>
            </a:extLst>
          </p:cNvPr>
          <p:cNvGraphicFramePr>
            <a:graphicFrameLocks/>
          </p:cNvGraphicFramePr>
          <p:nvPr>
            <p:extLst>
              <p:ext uri="{D42A27DB-BD31-4B8C-83A1-F6EECF244321}">
                <p14:modId xmlns:p14="http://schemas.microsoft.com/office/powerpoint/2010/main" val="1247610304"/>
              </p:ext>
            </p:extLst>
          </p:nvPr>
        </p:nvGraphicFramePr>
        <p:xfrm>
          <a:off x="670672" y="2241176"/>
          <a:ext cx="5048810" cy="3914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8">
            <a:extLst>
              <a:ext uri="{FF2B5EF4-FFF2-40B4-BE49-F238E27FC236}">
                <a16:creationId xmlns:a16="http://schemas.microsoft.com/office/drawing/2014/main" id="{DC9B4E07-FC24-454D-B016-C87C255BD8F5}"/>
              </a:ext>
            </a:extLst>
          </p:cNvPr>
          <p:cNvGraphicFramePr>
            <a:graphicFrameLocks noGrp="1"/>
          </p:cNvGraphicFramePr>
          <p:nvPr>
            <p:ph idx="1"/>
            <p:extLst>
              <p:ext uri="{D42A27DB-BD31-4B8C-83A1-F6EECF244321}">
                <p14:modId xmlns:p14="http://schemas.microsoft.com/office/powerpoint/2010/main" val="54034486"/>
              </p:ext>
            </p:extLst>
          </p:nvPr>
        </p:nvGraphicFramePr>
        <p:xfrm>
          <a:off x="6372225" y="2241176"/>
          <a:ext cx="4806763" cy="39146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4225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Accessing Quality Child care</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59E8C33D-2A6F-42A2-9DFC-3918EC74319B}"/>
              </a:ext>
            </a:extLst>
          </p:cNvPr>
          <p:cNvSpPr>
            <a:spLocks noGrp="1"/>
          </p:cNvSpPr>
          <p:nvPr>
            <p:ph type="sldNum" sz="quarter" idx="12"/>
          </p:nvPr>
        </p:nvSpPr>
        <p:spPr/>
        <p:txBody>
          <a:bodyPr/>
          <a:lstStyle/>
          <a:p>
            <a:fld id="{7FCEAAD6-CC81-491C-B57D-60F35C7E9431}" type="slidenum">
              <a:rPr lang="en-US" smtClean="0"/>
              <a:t>13</a:t>
            </a:fld>
            <a:endParaRPr lang="en-US" dirty="0"/>
          </a:p>
        </p:txBody>
      </p:sp>
      <p:pic>
        <p:nvPicPr>
          <p:cNvPr id="11" name="Content Placeholder 10">
            <a:extLst>
              <a:ext uri="{FF2B5EF4-FFF2-40B4-BE49-F238E27FC236}">
                <a16:creationId xmlns:a16="http://schemas.microsoft.com/office/drawing/2014/main" id="{58D71EB5-71F4-4C38-A91C-A8F1AF0297F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39270" y="1927412"/>
            <a:ext cx="11349317" cy="4036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166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1884E8C7-F741-494D-B42C-DCF90A4493AB}"/>
              </a:ext>
            </a:extLst>
          </p:cNvPr>
          <p:cNvPicPr>
            <a:picLocks noChangeAspect="1"/>
          </p:cNvPicPr>
          <p:nvPr/>
        </p:nvPicPr>
        <p:blipFill rotWithShape="1">
          <a:blip r:embed="rId4">
            <a:extLst>
              <a:ext uri="{28A0092B-C50C-407E-A947-70E740481C1C}">
                <a14:useLocalDpi xmlns:a14="http://schemas.microsoft.com/office/drawing/2010/main" val="0"/>
              </a:ext>
            </a:extLst>
          </a:blip>
          <a:srcRect l="10400" r="2617"/>
          <a:stretch/>
        </p:blipFill>
        <p:spPr>
          <a:xfrm>
            <a:off x="5199531" y="2373354"/>
            <a:ext cx="6753696" cy="359163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Parent Resources</a:t>
            </a:r>
          </a:p>
        </p:txBody>
      </p:sp>
      <p:sp>
        <p:nvSpPr>
          <p:cNvPr id="3" name="Content Placeholder 2">
            <a:extLst>
              <a:ext uri="{FF2B5EF4-FFF2-40B4-BE49-F238E27FC236}">
                <a16:creationId xmlns:a16="http://schemas.microsoft.com/office/drawing/2014/main" id="{F100EF04-5CDB-4A94-A762-CE4F9348FB68}"/>
              </a:ext>
            </a:extLst>
          </p:cNvPr>
          <p:cNvSpPr>
            <a:spLocks noGrp="1"/>
          </p:cNvSpPr>
          <p:nvPr>
            <p:ph idx="1"/>
          </p:nvPr>
        </p:nvSpPr>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5">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5D2E0BB3-5BF6-4522-A9D5-9C65FB60791B}"/>
              </a:ext>
            </a:extLst>
          </p:cNvPr>
          <p:cNvSpPr>
            <a:spLocks noGrp="1"/>
          </p:cNvSpPr>
          <p:nvPr>
            <p:ph type="sldNum" sz="quarter" idx="12"/>
          </p:nvPr>
        </p:nvSpPr>
        <p:spPr/>
        <p:txBody>
          <a:bodyPr/>
          <a:lstStyle/>
          <a:p>
            <a:fld id="{7FCEAAD6-CC81-491C-B57D-60F35C7E9431}" type="slidenum">
              <a:rPr lang="en-US" smtClean="0"/>
              <a:t>14</a:t>
            </a:fld>
            <a:endParaRPr lang="en-US" dirty="0"/>
          </a:p>
        </p:txBody>
      </p:sp>
      <p:pic>
        <p:nvPicPr>
          <p:cNvPr id="9" name="Picture 8">
            <a:extLst>
              <a:ext uri="{FF2B5EF4-FFF2-40B4-BE49-F238E27FC236}">
                <a16:creationId xmlns:a16="http://schemas.microsoft.com/office/drawing/2014/main" id="{0A28D341-30CA-48F0-964B-4286FF0BAF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94" y="1919805"/>
            <a:ext cx="3512041" cy="179072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23AB4A9-6596-4E2E-8F9E-D3BA80931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2201" y="3570452"/>
            <a:ext cx="3341805" cy="173910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2589890-7613-4BDE-A59C-B4C3BEB554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1631" y="5078740"/>
            <a:ext cx="3143293" cy="139203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B24A3B7-9024-4F00-B651-AADE4FA592DA}"/>
              </a:ext>
            </a:extLst>
          </p:cNvPr>
          <p:cNvSpPr txBox="1"/>
          <p:nvPr/>
        </p:nvSpPr>
        <p:spPr>
          <a:xfrm>
            <a:off x="5196232" y="1871983"/>
            <a:ext cx="5039678" cy="584775"/>
          </a:xfrm>
          <a:prstGeom prst="rect">
            <a:avLst/>
          </a:prstGeom>
          <a:noFill/>
        </p:spPr>
        <p:txBody>
          <a:bodyPr wrap="square" rtlCol="0">
            <a:spAutoFit/>
          </a:bodyPr>
          <a:lstStyle/>
          <a:p>
            <a:r>
              <a:rPr lang="en-US" dirty="0">
                <a:solidFill>
                  <a:schemeClr val="tx2"/>
                </a:solidFill>
              </a:rPr>
              <a:t>www.</a:t>
            </a:r>
            <a:r>
              <a:rPr lang="en-US" sz="3200" dirty="0">
                <a:solidFill>
                  <a:schemeClr val="tx2"/>
                </a:solidFill>
              </a:rPr>
              <a:t>texaschildcaresolutions</a:t>
            </a:r>
            <a:r>
              <a:rPr lang="en-US" dirty="0">
                <a:solidFill>
                  <a:schemeClr val="tx2"/>
                </a:solidFill>
              </a:rPr>
              <a:t>.org</a:t>
            </a:r>
          </a:p>
        </p:txBody>
      </p:sp>
    </p:spTree>
    <p:extLst>
      <p:ext uri="{BB962C8B-B14F-4D97-AF65-F5344CB8AC3E}">
        <p14:creationId xmlns:p14="http://schemas.microsoft.com/office/powerpoint/2010/main" val="363428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0B1BB-36A4-4D49-A60F-09EA932A3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793" y="5141973"/>
            <a:ext cx="1353423" cy="1188371"/>
          </a:xfrm>
          <a:prstGeom prst="rect">
            <a:avLst/>
          </a:prstGeom>
          <a:ln>
            <a:noFill/>
          </a:ln>
          <a:effectLst>
            <a:softEdge rad="112500"/>
          </a:effectLst>
        </p:spPr>
      </p:pic>
      <p:sp>
        <p:nvSpPr>
          <p:cNvPr id="2" name="Title 1">
            <a:extLst>
              <a:ext uri="{FF2B5EF4-FFF2-40B4-BE49-F238E27FC236}">
                <a16:creationId xmlns:a16="http://schemas.microsoft.com/office/drawing/2014/main" id="{BE13275E-5592-4FF7-9A4D-2CC3B84C25A9}"/>
              </a:ext>
            </a:extLst>
          </p:cNvPr>
          <p:cNvSpPr>
            <a:spLocks noGrp="1"/>
          </p:cNvSpPr>
          <p:nvPr>
            <p:ph type="title"/>
          </p:nvPr>
        </p:nvSpPr>
        <p:spPr/>
        <p:txBody>
          <a:bodyPr/>
          <a:lstStyle/>
          <a:p>
            <a:r>
              <a:rPr lang="en-US" dirty="0"/>
              <a:t>TWC &amp; Public Housing Authority</a:t>
            </a:r>
          </a:p>
        </p:txBody>
      </p:sp>
      <p:sp>
        <p:nvSpPr>
          <p:cNvPr id="3" name="Text Placeholder 2">
            <a:extLst>
              <a:ext uri="{FF2B5EF4-FFF2-40B4-BE49-F238E27FC236}">
                <a16:creationId xmlns:a16="http://schemas.microsoft.com/office/drawing/2014/main" id="{DA4DE981-A2B7-49CF-A2D6-8C87DE2BC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A628D5-1DEA-45B9-B6A3-3C77B5015C3E}"/>
              </a:ext>
            </a:extLst>
          </p:cNvPr>
          <p:cNvSpPr>
            <a:spLocks noGrp="1"/>
          </p:cNvSpPr>
          <p:nvPr>
            <p:ph type="sldNum" sz="quarter" idx="12"/>
          </p:nvPr>
        </p:nvSpPr>
        <p:spPr/>
        <p:txBody>
          <a:bodyPr/>
          <a:lstStyle/>
          <a:p>
            <a:fld id="{7FCEAAD6-CC81-491C-B57D-60F35C7E9431}" type="slidenum">
              <a:rPr lang="en-US" smtClean="0"/>
              <a:t>15</a:t>
            </a:fld>
            <a:endParaRPr lang="en-US" dirty="0"/>
          </a:p>
        </p:txBody>
      </p:sp>
    </p:spTree>
    <p:extLst>
      <p:ext uri="{BB962C8B-B14F-4D97-AF65-F5344CB8AC3E}">
        <p14:creationId xmlns:p14="http://schemas.microsoft.com/office/powerpoint/2010/main" val="80940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TWC &amp; PHA</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3015EFE9-32C3-4052-9674-347052D02272}"/>
              </a:ext>
            </a:extLst>
          </p:cNvPr>
          <p:cNvSpPr>
            <a:spLocks noGrp="1"/>
          </p:cNvSpPr>
          <p:nvPr>
            <p:ph type="sldNum" sz="quarter" idx="12"/>
          </p:nvPr>
        </p:nvSpPr>
        <p:spPr/>
        <p:txBody>
          <a:bodyPr/>
          <a:lstStyle/>
          <a:p>
            <a:fld id="{7FCEAAD6-CC81-491C-B57D-60F35C7E9431}" type="slidenum">
              <a:rPr lang="en-US" smtClean="0"/>
              <a:t>16</a:t>
            </a:fld>
            <a:endParaRPr lang="en-US" dirty="0"/>
          </a:p>
        </p:txBody>
      </p:sp>
      <p:sp>
        <p:nvSpPr>
          <p:cNvPr id="6" name="Rectangle: Rounded Corners 5">
            <a:extLst>
              <a:ext uri="{FF2B5EF4-FFF2-40B4-BE49-F238E27FC236}">
                <a16:creationId xmlns:a16="http://schemas.microsoft.com/office/drawing/2014/main" id="{B65C51C2-7D27-4CE8-BD16-2EEF2E57A6DA}"/>
              </a:ext>
            </a:extLst>
          </p:cNvPr>
          <p:cNvSpPr/>
          <p:nvPr/>
        </p:nvSpPr>
        <p:spPr>
          <a:xfrm>
            <a:off x="350982" y="2162023"/>
            <a:ext cx="3148901" cy="379411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50% </a:t>
            </a:r>
          </a:p>
          <a:p>
            <a:pPr algn="ctr"/>
            <a:r>
              <a:rPr lang="en-US" sz="2800" dirty="0"/>
              <a:t>of Boards work with PHA/FSS </a:t>
            </a:r>
          </a:p>
        </p:txBody>
      </p:sp>
      <p:sp>
        <p:nvSpPr>
          <p:cNvPr id="7" name="Content Placeholder 6">
            <a:extLst>
              <a:ext uri="{FF2B5EF4-FFF2-40B4-BE49-F238E27FC236}">
                <a16:creationId xmlns:a16="http://schemas.microsoft.com/office/drawing/2014/main" id="{B181BF9B-2EDB-4070-82E7-27E37D055464}"/>
              </a:ext>
            </a:extLst>
          </p:cNvPr>
          <p:cNvSpPr>
            <a:spLocks noGrp="1"/>
          </p:cNvSpPr>
          <p:nvPr>
            <p:ph idx="1"/>
          </p:nvPr>
        </p:nvSpPr>
        <p:spPr>
          <a:xfrm>
            <a:off x="3763469" y="2162022"/>
            <a:ext cx="4054763" cy="379411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dirty="0">
                <a:solidFill>
                  <a:schemeClr val="accent2">
                    <a:lumMod val="50000"/>
                  </a:schemeClr>
                </a:solidFill>
              </a:rPr>
              <a:t>Meeting frequency</a:t>
            </a:r>
          </a:p>
          <a:p>
            <a:r>
              <a:rPr lang="en-US" sz="2400" dirty="0">
                <a:solidFill>
                  <a:schemeClr val="accent2">
                    <a:lumMod val="50000"/>
                  </a:schemeClr>
                </a:solidFill>
              </a:rPr>
              <a:t>Annually – 2</a:t>
            </a:r>
          </a:p>
          <a:p>
            <a:r>
              <a:rPr lang="en-US" sz="2400" dirty="0">
                <a:solidFill>
                  <a:schemeClr val="accent2">
                    <a:lumMod val="50000"/>
                  </a:schemeClr>
                </a:solidFill>
              </a:rPr>
              <a:t>Quarterly – 5</a:t>
            </a:r>
          </a:p>
          <a:p>
            <a:r>
              <a:rPr lang="en-US" sz="2400" dirty="0">
                <a:solidFill>
                  <a:schemeClr val="accent2">
                    <a:lumMod val="50000"/>
                  </a:schemeClr>
                </a:solidFill>
              </a:rPr>
              <a:t>Monthly – 3</a:t>
            </a:r>
          </a:p>
          <a:p>
            <a:r>
              <a:rPr lang="en-US" sz="2400" dirty="0">
                <a:solidFill>
                  <a:schemeClr val="accent2">
                    <a:lumMod val="50000"/>
                  </a:schemeClr>
                </a:solidFill>
              </a:rPr>
              <a:t>Periodically/as needed - 3</a:t>
            </a:r>
          </a:p>
        </p:txBody>
      </p:sp>
      <p:sp>
        <p:nvSpPr>
          <p:cNvPr id="8" name="Rectangle: Rounded Corners 7">
            <a:extLst>
              <a:ext uri="{FF2B5EF4-FFF2-40B4-BE49-F238E27FC236}">
                <a16:creationId xmlns:a16="http://schemas.microsoft.com/office/drawing/2014/main" id="{5B61812C-8DB7-43B4-A10D-1727B84FBF7F}"/>
              </a:ext>
            </a:extLst>
          </p:cNvPr>
          <p:cNvSpPr/>
          <p:nvPr/>
        </p:nvSpPr>
        <p:spPr>
          <a:xfrm>
            <a:off x="8081818" y="2162023"/>
            <a:ext cx="3759200" cy="3794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Working together:</a:t>
            </a:r>
          </a:p>
          <a:p>
            <a:pPr marL="285750" indent="-285750">
              <a:buFont typeface="Arial" panose="020B0604020202020204" pitchFamily="34" charset="0"/>
              <a:buChar char="•"/>
            </a:pPr>
            <a:r>
              <a:rPr lang="en-US" sz="2400" dirty="0"/>
              <a:t>Informational flyers </a:t>
            </a:r>
          </a:p>
          <a:p>
            <a:pPr marL="285750" indent="-285750">
              <a:buFont typeface="Arial" panose="020B0604020202020204" pitchFamily="34" charset="0"/>
              <a:buChar char="•"/>
            </a:pPr>
            <a:r>
              <a:rPr lang="en-US" sz="2400" dirty="0"/>
              <a:t>In-person orientations of  Workforce Services</a:t>
            </a:r>
          </a:p>
          <a:p>
            <a:pPr marL="285750" indent="-285750">
              <a:buFont typeface="Arial" panose="020B0604020202020204" pitchFamily="34" charset="0"/>
              <a:buChar char="•"/>
            </a:pPr>
            <a:r>
              <a:rPr lang="en-US" sz="2400" dirty="0"/>
              <a:t>Informational fairs &amp; meetings</a:t>
            </a:r>
          </a:p>
          <a:p>
            <a:pPr marL="285750" indent="-285750">
              <a:buFont typeface="Arial" panose="020B0604020202020204" pitchFamily="34" charset="0"/>
              <a:buChar char="•"/>
            </a:pPr>
            <a:r>
              <a:rPr lang="en-US" sz="2400" dirty="0"/>
              <a:t>Serve/work together in an advisory capacity or as a board member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888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Contact info</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AB0076A2-49FB-4A4B-A49A-9A9978F48099}"/>
              </a:ext>
            </a:extLst>
          </p:cNvPr>
          <p:cNvSpPr>
            <a:spLocks noGrp="1"/>
          </p:cNvSpPr>
          <p:nvPr>
            <p:ph type="sldNum" sz="quarter" idx="12"/>
          </p:nvPr>
        </p:nvSpPr>
        <p:spPr/>
        <p:txBody>
          <a:bodyPr/>
          <a:lstStyle/>
          <a:p>
            <a:fld id="{7FCEAAD6-CC81-491C-B57D-60F35C7E9431}" type="slidenum">
              <a:rPr lang="en-US" smtClean="0"/>
              <a:t>17</a:t>
            </a:fld>
            <a:endParaRPr lang="en-US" dirty="0"/>
          </a:p>
        </p:txBody>
      </p:sp>
      <p:sp>
        <p:nvSpPr>
          <p:cNvPr id="9" name="Content Placeholder 8">
            <a:extLst>
              <a:ext uri="{FF2B5EF4-FFF2-40B4-BE49-F238E27FC236}">
                <a16:creationId xmlns:a16="http://schemas.microsoft.com/office/drawing/2014/main" id="{B48BE75E-A39F-47D1-9DF3-C8AD89AC9AEC}"/>
              </a:ext>
            </a:extLst>
          </p:cNvPr>
          <p:cNvSpPr>
            <a:spLocks noGrp="1"/>
          </p:cNvSpPr>
          <p:nvPr>
            <p:ph idx="1"/>
          </p:nvPr>
        </p:nvSpPr>
        <p:spPr/>
        <p:txBody>
          <a:bodyPr/>
          <a:lstStyle/>
          <a:p>
            <a:pPr marL="0" indent="0" algn="ctr">
              <a:buNone/>
            </a:pPr>
            <a:r>
              <a:rPr lang="en-US" sz="2800" dirty="0"/>
              <a:t>Courtney Arbour, Division Director </a:t>
            </a:r>
          </a:p>
          <a:p>
            <a:pPr marL="0" indent="0" algn="ctr">
              <a:buNone/>
            </a:pPr>
            <a:r>
              <a:rPr lang="en-US" sz="2400" dirty="0"/>
              <a:t>Workforce Development Division</a:t>
            </a:r>
          </a:p>
          <a:p>
            <a:pPr marL="0" indent="0" algn="ctr">
              <a:buNone/>
            </a:pPr>
            <a:r>
              <a:rPr lang="en-US" sz="2400" dirty="0"/>
              <a:t>Texas Workforce Commission</a:t>
            </a:r>
          </a:p>
          <a:p>
            <a:pPr marL="0" indent="0" algn="ctr">
              <a:buNone/>
            </a:pPr>
            <a:r>
              <a:rPr lang="en-US" sz="2400" dirty="0">
                <a:hlinkClick r:id="rId5"/>
              </a:rPr>
              <a:t>courtney.arbour@twc.state.tx.us</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5779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E8E-0E4B-43C5-B961-C2295B82F1A5}"/>
              </a:ext>
            </a:extLst>
          </p:cNvPr>
          <p:cNvSpPr>
            <a:spLocks noGrp="1"/>
          </p:cNvSpPr>
          <p:nvPr>
            <p:ph type="title"/>
          </p:nvPr>
        </p:nvSpPr>
        <p:spPr/>
        <p:txBody>
          <a:bodyPr/>
          <a:lstStyle/>
          <a:p>
            <a:r>
              <a:rPr lang="en-US" dirty="0"/>
              <a:t>TWC Overview</a:t>
            </a:r>
          </a:p>
        </p:txBody>
      </p:sp>
      <p:sp>
        <p:nvSpPr>
          <p:cNvPr id="3" name="Text Placeholder 2">
            <a:extLst>
              <a:ext uri="{FF2B5EF4-FFF2-40B4-BE49-F238E27FC236}">
                <a16:creationId xmlns:a16="http://schemas.microsoft.com/office/drawing/2014/main" id="{849C9208-8AA2-4067-8FDC-532901368F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10F3AA-32E7-4698-A2F0-1A0BB0932756}"/>
              </a:ext>
            </a:extLst>
          </p:cNvPr>
          <p:cNvSpPr>
            <a:spLocks noGrp="1"/>
          </p:cNvSpPr>
          <p:nvPr>
            <p:ph type="sldNum" sz="quarter" idx="12"/>
          </p:nvPr>
        </p:nvSpPr>
        <p:spPr/>
        <p:txBody>
          <a:bodyPr/>
          <a:lstStyle/>
          <a:p>
            <a:fld id="{7FCEAAD6-CC81-491C-B57D-60F35C7E9431}" type="slidenum">
              <a:rPr lang="en-US" smtClean="0"/>
              <a:t>2</a:t>
            </a:fld>
            <a:endParaRPr lang="en-US" dirty="0"/>
          </a:p>
        </p:txBody>
      </p:sp>
      <p:pic>
        <p:nvPicPr>
          <p:cNvPr id="6" name="Picture 5">
            <a:extLst>
              <a:ext uri="{FF2B5EF4-FFF2-40B4-BE49-F238E27FC236}">
                <a16:creationId xmlns:a16="http://schemas.microsoft.com/office/drawing/2014/main" id="{608F0B81-380C-47A4-893C-56454DD6B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65" y="1054257"/>
            <a:ext cx="2895268" cy="2895268"/>
          </a:xfrm>
          <a:prstGeom prst="rect">
            <a:avLst/>
          </a:prstGeom>
        </p:spPr>
      </p:pic>
    </p:spTree>
    <p:extLst>
      <p:ext uri="{BB962C8B-B14F-4D97-AF65-F5344CB8AC3E}">
        <p14:creationId xmlns:p14="http://schemas.microsoft.com/office/powerpoint/2010/main" val="177852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TWC Services</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D4AE54C9-8854-43DC-AA18-E3F132DC329A}"/>
              </a:ext>
            </a:extLst>
          </p:cNvPr>
          <p:cNvSpPr>
            <a:spLocks noGrp="1"/>
          </p:cNvSpPr>
          <p:nvPr>
            <p:ph type="sldNum" sz="quarter" idx="12"/>
          </p:nvPr>
        </p:nvSpPr>
        <p:spPr/>
        <p:txBody>
          <a:bodyPr/>
          <a:lstStyle/>
          <a:p>
            <a:fld id="{7FCEAAD6-CC81-491C-B57D-60F35C7E9431}" type="slidenum">
              <a:rPr lang="en-US" smtClean="0"/>
              <a:t>3</a:t>
            </a:fld>
            <a:endParaRPr lang="en-US" dirty="0"/>
          </a:p>
        </p:txBody>
      </p:sp>
      <p:graphicFrame>
        <p:nvGraphicFramePr>
          <p:cNvPr id="6" name="Content Placeholder 5">
            <a:extLst>
              <a:ext uri="{FF2B5EF4-FFF2-40B4-BE49-F238E27FC236}">
                <a16:creationId xmlns:a16="http://schemas.microsoft.com/office/drawing/2014/main" id="{019C8E71-C085-4AE6-B11F-5363FB49618E}"/>
              </a:ext>
            </a:extLst>
          </p:cNvPr>
          <p:cNvGraphicFramePr>
            <a:graphicFrameLocks noGrp="1"/>
          </p:cNvGraphicFramePr>
          <p:nvPr>
            <p:ph idx="1"/>
            <p:extLst>
              <p:ext uri="{D42A27DB-BD31-4B8C-83A1-F6EECF244321}">
                <p14:modId xmlns:p14="http://schemas.microsoft.com/office/powerpoint/2010/main" val="101645626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494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Local Workforce Development Boards</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D4AE54C9-8854-43DC-AA18-E3F132DC329A}"/>
              </a:ext>
            </a:extLst>
          </p:cNvPr>
          <p:cNvSpPr>
            <a:spLocks noGrp="1"/>
          </p:cNvSpPr>
          <p:nvPr>
            <p:ph type="sldNum" sz="quarter" idx="12"/>
          </p:nvPr>
        </p:nvSpPr>
        <p:spPr>
          <a:xfrm>
            <a:off x="10503527" y="6270461"/>
            <a:ext cx="1052508" cy="365125"/>
          </a:xfrm>
        </p:spPr>
        <p:txBody>
          <a:bodyPr/>
          <a:lstStyle/>
          <a:p>
            <a:fld id="{7FCEAAD6-CC81-491C-B57D-60F35C7E9431}" type="slidenum">
              <a:rPr lang="en-US" smtClean="0"/>
              <a:t>4</a:t>
            </a:fld>
            <a:endParaRPr lang="en-US" dirty="0"/>
          </a:p>
        </p:txBody>
      </p:sp>
      <p:pic>
        <p:nvPicPr>
          <p:cNvPr id="16" name="Content Placeholder 15">
            <a:extLst>
              <a:ext uri="{FF2B5EF4-FFF2-40B4-BE49-F238E27FC236}">
                <a16:creationId xmlns:a16="http://schemas.microsoft.com/office/drawing/2014/main" id="{577082BE-A469-4430-9E7A-CC69F9E1C5C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46420" y="2051714"/>
            <a:ext cx="4473689" cy="4513358"/>
          </a:xfrm>
        </p:spPr>
      </p:pic>
      <p:pic>
        <p:nvPicPr>
          <p:cNvPr id="7" name="Picture 6">
            <a:extLst>
              <a:ext uri="{FF2B5EF4-FFF2-40B4-BE49-F238E27FC236}">
                <a16:creationId xmlns:a16="http://schemas.microsoft.com/office/drawing/2014/main" id="{1462240D-34D3-4BB2-B015-B8D94E56F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396" y="2213189"/>
            <a:ext cx="4640931" cy="1139697"/>
          </a:xfrm>
          <a:prstGeom prst="rect">
            <a:avLst/>
          </a:prstGeom>
        </p:spPr>
      </p:pic>
      <p:cxnSp>
        <p:nvCxnSpPr>
          <p:cNvPr id="20" name="Straight Connector 19">
            <a:extLst>
              <a:ext uri="{FF2B5EF4-FFF2-40B4-BE49-F238E27FC236}">
                <a16:creationId xmlns:a16="http://schemas.microsoft.com/office/drawing/2014/main" id="{4E0283BB-DC1F-4B91-9840-DE15C40D917C}"/>
              </a:ext>
            </a:extLst>
          </p:cNvPr>
          <p:cNvCxnSpPr/>
          <p:nvPr/>
        </p:nvCxnSpPr>
        <p:spPr>
          <a:xfrm>
            <a:off x="5903737" y="1981200"/>
            <a:ext cx="0" cy="465438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Diagram 21">
            <a:extLst>
              <a:ext uri="{FF2B5EF4-FFF2-40B4-BE49-F238E27FC236}">
                <a16:creationId xmlns:a16="http://schemas.microsoft.com/office/drawing/2014/main" id="{A97A0011-4982-4F47-AC71-2721A245F0B3}"/>
              </a:ext>
            </a:extLst>
          </p:cNvPr>
          <p:cNvGraphicFramePr/>
          <p:nvPr>
            <p:extLst>
              <p:ext uri="{D42A27DB-BD31-4B8C-83A1-F6EECF244321}">
                <p14:modId xmlns:p14="http://schemas.microsoft.com/office/powerpoint/2010/main" val="1869548018"/>
              </p:ext>
            </p:extLst>
          </p:nvPr>
        </p:nvGraphicFramePr>
        <p:xfrm>
          <a:off x="6789006" y="3595369"/>
          <a:ext cx="4383710" cy="28922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107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Child Care Services</a:t>
            </a:r>
          </a:p>
        </p:txBody>
      </p:sp>
      <p:graphicFrame>
        <p:nvGraphicFramePr>
          <p:cNvPr id="6" name="Content Placeholder 5">
            <a:extLst>
              <a:ext uri="{FF2B5EF4-FFF2-40B4-BE49-F238E27FC236}">
                <a16:creationId xmlns:a16="http://schemas.microsoft.com/office/drawing/2014/main" id="{FE42EA41-21A4-4F1E-8505-141C0D419709}"/>
              </a:ext>
            </a:extLst>
          </p:cNvPr>
          <p:cNvGraphicFramePr>
            <a:graphicFrameLocks noGrp="1"/>
          </p:cNvGraphicFramePr>
          <p:nvPr>
            <p:ph idx="1"/>
            <p:extLst>
              <p:ext uri="{D42A27DB-BD31-4B8C-83A1-F6EECF244321}">
                <p14:modId xmlns:p14="http://schemas.microsoft.com/office/powerpoint/2010/main" val="83484727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8">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5" name="Slide Number Placeholder 4">
            <a:extLst>
              <a:ext uri="{FF2B5EF4-FFF2-40B4-BE49-F238E27FC236}">
                <a16:creationId xmlns:a16="http://schemas.microsoft.com/office/drawing/2014/main" id="{96DA60E7-84F2-4BC3-99A0-FFCFDBFBDD9B}"/>
              </a:ext>
            </a:extLst>
          </p:cNvPr>
          <p:cNvSpPr>
            <a:spLocks noGrp="1"/>
          </p:cNvSpPr>
          <p:nvPr>
            <p:ph type="sldNum" sz="quarter" idx="12"/>
          </p:nvPr>
        </p:nvSpPr>
        <p:spPr/>
        <p:txBody>
          <a:bodyPr/>
          <a:lstStyle/>
          <a:p>
            <a:fld id="{7FCEAAD6-CC81-491C-B57D-60F35C7E9431}" type="slidenum">
              <a:rPr lang="en-US" smtClean="0"/>
              <a:t>5</a:t>
            </a:fld>
            <a:endParaRPr lang="en-US" dirty="0"/>
          </a:p>
        </p:txBody>
      </p:sp>
    </p:spTree>
    <p:extLst>
      <p:ext uri="{BB962C8B-B14F-4D97-AF65-F5344CB8AC3E}">
        <p14:creationId xmlns:p14="http://schemas.microsoft.com/office/powerpoint/2010/main" val="210813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CCDBG Funding Stream</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graphicFrame>
        <p:nvGraphicFramePr>
          <p:cNvPr id="3" name="Content Placeholder 2">
            <a:extLst>
              <a:ext uri="{FF2B5EF4-FFF2-40B4-BE49-F238E27FC236}">
                <a16:creationId xmlns:a16="http://schemas.microsoft.com/office/drawing/2014/main" id="{955F5167-09DF-46C5-AE64-826BC18902D9}"/>
              </a:ext>
            </a:extLst>
          </p:cNvPr>
          <p:cNvGraphicFramePr>
            <a:graphicFrameLocks noGrp="1"/>
          </p:cNvGraphicFramePr>
          <p:nvPr>
            <p:ph idx="1"/>
            <p:extLst>
              <p:ext uri="{D42A27DB-BD31-4B8C-83A1-F6EECF244321}">
                <p14:modId xmlns:p14="http://schemas.microsoft.com/office/powerpoint/2010/main" val="1471272896"/>
              </p:ext>
            </p:extLst>
          </p:nvPr>
        </p:nvGraphicFramePr>
        <p:xfrm>
          <a:off x="312083" y="2181225"/>
          <a:ext cx="11029616" cy="41400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a:extLst>
              <a:ext uri="{FF2B5EF4-FFF2-40B4-BE49-F238E27FC236}">
                <a16:creationId xmlns:a16="http://schemas.microsoft.com/office/drawing/2014/main" id="{CE5FFC86-33DF-4BA1-8044-173539368181}"/>
              </a:ext>
            </a:extLst>
          </p:cNvPr>
          <p:cNvSpPr>
            <a:spLocks noGrp="1"/>
          </p:cNvSpPr>
          <p:nvPr>
            <p:ph type="sldNum" sz="quarter" idx="12"/>
          </p:nvPr>
        </p:nvSpPr>
        <p:spPr/>
        <p:txBody>
          <a:bodyPr/>
          <a:lstStyle/>
          <a:p>
            <a:fld id="{7FCEAAD6-CC81-491C-B57D-60F35C7E9431}" type="slidenum">
              <a:rPr lang="en-US" smtClean="0"/>
              <a:t>6</a:t>
            </a:fld>
            <a:endParaRPr lang="en-US" dirty="0"/>
          </a:p>
        </p:txBody>
      </p:sp>
    </p:spTree>
    <p:extLst>
      <p:ext uri="{BB962C8B-B14F-4D97-AF65-F5344CB8AC3E}">
        <p14:creationId xmlns:p14="http://schemas.microsoft.com/office/powerpoint/2010/main" val="264216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0B1BB-36A4-4D49-A60F-09EA932A3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793" y="5141973"/>
            <a:ext cx="1353423" cy="1188371"/>
          </a:xfrm>
          <a:prstGeom prst="rect">
            <a:avLst/>
          </a:prstGeom>
          <a:ln>
            <a:noFill/>
          </a:ln>
          <a:effectLst>
            <a:softEdge rad="112500"/>
          </a:effectLst>
        </p:spPr>
      </p:pic>
      <p:pic>
        <p:nvPicPr>
          <p:cNvPr id="6" name="Picture 5">
            <a:extLst>
              <a:ext uri="{FF2B5EF4-FFF2-40B4-BE49-F238E27FC236}">
                <a16:creationId xmlns:a16="http://schemas.microsoft.com/office/drawing/2014/main" id="{BA06A140-0B2C-4F1D-96AB-EB960D868BC7}"/>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570295">
            <a:off x="4145788" y="861365"/>
            <a:ext cx="3900421" cy="3163978"/>
          </a:xfrm>
          <a:prstGeom prst="rect">
            <a:avLst/>
          </a:prstGeom>
        </p:spPr>
      </p:pic>
      <p:sp>
        <p:nvSpPr>
          <p:cNvPr id="2" name="Title 1">
            <a:extLst>
              <a:ext uri="{FF2B5EF4-FFF2-40B4-BE49-F238E27FC236}">
                <a16:creationId xmlns:a16="http://schemas.microsoft.com/office/drawing/2014/main" id="{BE13275E-5592-4FF7-9A4D-2CC3B84C25A9}"/>
              </a:ext>
            </a:extLst>
          </p:cNvPr>
          <p:cNvSpPr>
            <a:spLocks noGrp="1"/>
          </p:cNvSpPr>
          <p:nvPr>
            <p:ph type="title"/>
          </p:nvPr>
        </p:nvSpPr>
        <p:spPr/>
        <p:txBody>
          <a:bodyPr/>
          <a:lstStyle/>
          <a:p>
            <a:r>
              <a:rPr lang="en-US" dirty="0"/>
              <a:t>Quality Child Care &amp; Early Learning</a:t>
            </a:r>
          </a:p>
        </p:txBody>
      </p:sp>
      <p:sp>
        <p:nvSpPr>
          <p:cNvPr id="3" name="Text Placeholder 2">
            <a:extLst>
              <a:ext uri="{FF2B5EF4-FFF2-40B4-BE49-F238E27FC236}">
                <a16:creationId xmlns:a16="http://schemas.microsoft.com/office/drawing/2014/main" id="{DA4DE981-A2B7-49CF-A2D6-8C87DE2BC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A628D5-1DEA-45B9-B6A3-3C77B5015C3E}"/>
              </a:ext>
            </a:extLst>
          </p:cNvPr>
          <p:cNvSpPr>
            <a:spLocks noGrp="1"/>
          </p:cNvSpPr>
          <p:nvPr>
            <p:ph type="sldNum" sz="quarter" idx="12"/>
          </p:nvPr>
        </p:nvSpPr>
        <p:spPr/>
        <p:txBody>
          <a:bodyPr/>
          <a:lstStyle/>
          <a:p>
            <a:fld id="{7FCEAAD6-CC81-491C-B57D-60F35C7E9431}" type="slidenum">
              <a:rPr lang="en-US" smtClean="0"/>
              <a:t>7</a:t>
            </a:fld>
            <a:endParaRPr lang="en-US" dirty="0"/>
          </a:p>
        </p:txBody>
      </p:sp>
    </p:spTree>
    <p:extLst>
      <p:ext uri="{BB962C8B-B14F-4D97-AF65-F5344CB8AC3E}">
        <p14:creationId xmlns:p14="http://schemas.microsoft.com/office/powerpoint/2010/main" val="109355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What is quality child care?</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3">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9" name="Slide Number Placeholder 8">
            <a:extLst>
              <a:ext uri="{FF2B5EF4-FFF2-40B4-BE49-F238E27FC236}">
                <a16:creationId xmlns:a16="http://schemas.microsoft.com/office/drawing/2014/main" id="{CE5FFC86-33DF-4BA1-8044-173539368181}"/>
              </a:ext>
            </a:extLst>
          </p:cNvPr>
          <p:cNvSpPr>
            <a:spLocks noGrp="1"/>
          </p:cNvSpPr>
          <p:nvPr>
            <p:ph type="sldNum" sz="quarter" idx="12"/>
          </p:nvPr>
        </p:nvSpPr>
        <p:spPr/>
        <p:txBody>
          <a:bodyPr/>
          <a:lstStyle/>
          <a:p>
            <a:fld id="{7FCEAAD6-CC81-491C-B57D-60F35C7E9431}" type="slidenum">
              <a:rPr lang="en-US" smtClean="0"/>
              <a:t>8</a:t>
            </a:fld>
            <a:endParaRPr lang="en-US" dirty="0"/>
          </a:p>
        </p:txBody>
      </p:sp>
      <p:pic>
        <p:nvPicPr>
          <p:cNvPr id="13" name="Content Placeholder 12">
            <a:extLst>
              <a:ext uri="{FF2B5EF4-FFF2-40B4-BE49-F238E27FC236}">
                <a16:creationId xmlns:a16="http://schemas.microsoft.com/office/drawing/2014/main" id="{D81097CE-B52E-4F2E-A02F-18E954CF86D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8779" y="1801906"/>
            <a:ext cx="10559290" cy="5056094"/>
          </a:xfrm>
        </p:spPr>
      </p:pic>
      <p:pic>
        <p:nvPicPr>
          <p:cNvPr id="7" name="Picture 6">
            <a:extLst>
              <a:ext uri="{FF2B5EF4-FFF2-40B4-BE49-F238E27FC236}">
                <a16:creationId xmlns:a16="http://schemas.microsoft.com/office/drawing/2014/main" id="{58D87C4A-343E-4C40-AA47-2E8EA96A2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5677" y="2001746"/>
            <a:ext cx="1366366" cy="1222867"/>
          </a:xfrm>
          <a:prstGeom prst="rect">
            <a:avLst/>
          </a:prstGeom>
        </p:spPr>
      </p:pic>
    </p:spTree>
    <p:extLst>
      <p:ext uri="{BB962C8B-B14F-4D97-AF65-F5344CB8AC3E}">
        <p14:creationId xmlns:p14="http://schemas.microsoft.com/office/powerpoint/2010/main" val="98872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E93F777-B80B-4ABE-9264-C96935B9E9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9765" y="3161649"/>
            <a:ext cx="5302196" cy="325281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dirty="0"/>
              <a:t>Why Does Quality Matter?</a:t>
            </a:r>
          </a:p>
        </p:txBody>
      </p:sp>
      <p:pic>
        <p:nvPicPr>
          <p:cNvPr id="4" name="Picture 3">
            <a:extLst>
              <a:ext uri="{FF2B5EF4-FFF2-40B4-BE49-F238E27FC236}">
                <a16:creationId xmlns:a16="http://schemas.microsoft.com/office/drawing/2014/main" id="{8DED1D47-3366-4322-B258-A67877331029}"/>
              </a:ext>
            </a:extLst>
          </p:cNvPr>
          <p:cNvPicPr>
            <a:picLocks noChangeAspect="1"/>
          </p:cNvPicPr>
          <p:nvPr/>
        </p:nvPicPr>
        <p:blipFill>
          <a:blip r:embed="rId4">
            <a:clrChange>
              <a:clrFrom>
                <a:srgbClr val="EBFFFF"/>
              </a:clrFrom>
              <a:clrTo>
                <a:srgbClr val="EBFFFF">
                  <a:alpha val="0"/>
                </a:srgbClr>
              </a:clrTo>
            </a:clrChange>
            <a:lum bright="70000" contrast="-70000"/>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508860" y="721336"/>
            <a:ext cx="1041842" cy="994620"/>
          </a:xfrm>
          <a:prstGeom prst="rect">
            <a:avLst/>
          </a:prstGeom>
        </p:spPr>
      </p:pic>
      <p:sp>
        <p:nvSpPr>
          <p:cNvPr id="9" name="Slide Number Placeholder 8">
            <a:extLst>
              <a:ext uri="{FF2B5EF4-FFF2-40B4-BE49-F238E27FC236}">
                <a16:creationId xmlns:a16="http://schemas.microsoft.com/office/drawing/2014/main" id="{CE5FFC86-33DF-4BA1-8044-173539368181}"/>
              </a:ext>
            </a:extLst>
          </p:cNvPr>
          <p:cNvSpPr>
            <a:spLocks noGrp="1"/>
          </p:cNvSpPr>
          <p:nvPr>
            <p:ph type="sldNum" sz="quarter" idx="12"/>
          </p:nvPr>
        </p:nvSpPr>
        <p:spPr/>
        <p:txBody>
          <a:bodyPr/>
          <a:lstStyle/>
          <a:p>
            <a:fld id="{7FCEAAD6-CC81-491C-B57D-60F35C7E9431}" type="slidenum">
              <a:rPr lang="en-US" smtClean="0"/>
              <a:t>9</a:t>
            </a:fld>
            <a:endParaRPr lang="en-US" dirty="0"/>
          </a:p>
        </p:txBody>
      </p:sp>
      <p:sp>
        <p:nvSpPr>
          <p:cNvPr id="14" name="Rectangle 13">
            <a:extLst>
              <a:ext uri="{FF2B5EF4-FFF2-40B4-BE49-F238E27FC236}">
                <a16:creationId xmlns:a16="http://schemas.microsoft.com/office/drawing/2014/main" id="{4E2D5E84-C14E-457A-8F20-ACEDB8FC9BED}"/>
              </a:ext>
            </a:extLst>
          </p:cNvPr>
          <p:cNvSpPr/>
          <p:nvPr/>
        </p:nvSpPr>
        <p:spPr>
          <a:xfrm>
            <a:off x="6409765" y="1966298"/>
            <a:ext cx="5302196" cy="1138773"/>
          </a:xfrm>
          <a:prstGeom prst="rect">
            <a:avLst/>
          </a:prstGeom>
          <a:solidFill>
            <a:schemeClr val="accent2">
              <a:lumMod val="75000"/>
            </a:schemeClr>
          </a:solidFill>
          <a:ln>
            <a:solidFill>
              <a:schemeClr val="bg2">
                <a:lumMod val="90000"/>
              </a:schemeClr>
            </a:solidFill>
          </a:ln>
          <a:effectLst>
            <a:outerShdw blurRad="50800" dist="38100" dir="2700000" algn="tl" rotWithShape="0">
              <a:prstClr val="black">
                <a:alpha val="40000"/>
              </a:prstClr>
            </a:outerShdw>
          </a:effectLst>
        </p:spPr>
        <p:txBody>
          <a:bodyPr wrap="square">
            <a:spAutoFit/>
          </a:bodyPr>
          <a:lstStyle/>
          <a:p>
            <a:r>
              <a:rPr lang="en-US" sz="4400" dirty="0">
                <a:solidFill>
                  <a:schemeClr val="accent5">
                    <a:lumMod val="40000"/>
                    <a:lumOff val="60000"/>
                  </a:schemeClr>
                </a:solidFill>
              </a:rPr>
              <a:t>80% </a:t>
            </a:r>
            <a:r>
              <a:rPr lang="en-US" sz="2400" dirty="0">
                <a:solidFill>
                  <a:schemeClr val="bg1"/>
                </a:solidFill>
              </a:rPr>
              <a:t>of </a:t>
            </a:r>
            <a:r>
              <a:rPr lang="en-US" sz="2400" dirty="0">
                <a:solidFill>
                  <a:schemeClr val="bg1"/>
                </a:solidFill>
                <a:hlinkClick r:id="rId6"/>
              </a:rPr>
              <a:t>brain development</a:t>
            </a:r>
            <a:r>
              <a:rPr lang="en-US" sz="2400" dirty="0">
                <a:solidFill>
                  <a:schemeClr val="bg1"/>
                </a:solidFill>
              </a:rPr>
              <a:t> occurs 				before age 4</a:t>
            </a:r>
            <a:endParaRPr lang="en-US" dirty="0">
              <a:solidFill>
                <a:schemeClr val="bg1"/>
              </a:solidFill>
            </a:endParaRPr>
          </a:p>
        </p:txBody>
      </p:sp>
      <p:sp>
        <p:nvSpPr>
          <p:cNvPr id="15" name="TextBox 14">
            <a:extLst>
              <a:ext uri="{FF2B5EF4-FFF2-40B4-BE49-F238E27FC236}">
                <a16:creationId xmlns:a16="http://schemas.microsoft.com/office/drawing/2014/main" id="{F1CDB0E6-B2C7-4CD8-9D23-FB10BCE1C5D8}"/>
              </a:ext>
            </a:extLst>
          </p:cNvPr>
          <p:cNvSpPr txBox="1"/>
          <p:nvPr/>
        </p:nvSpPr>
        <p:spPr>
          <a:xfrm>
            <a:off x="535180" y="2266562"/>
            <a:ext cx="5560820" cy="954107"/>
          </a:xfrm>
          <a:prstGeom prst="rect">
            <a:avLst/>
          </a:prstGeom>
          <a:noFill/>
        </p:spPr>
        <p:txBody>
          <a:bodyPr wrap="square" rtlCol="0">
            <a:spAutoFit/>
          </a:bodyPr>
          <a:lstStyle/>
          <a:p>
            <a:r>
              <a:rPr lang="en-US" sz="2800" dirty="0"/>
              <a:t>Children who receive high-quality early education are more likely to…</a:t>
            </a:r>
          </a:p>
        </p:txBody>
      </p:sp>
      <p:sp>
        <p:nvSpPr>
          <p:cNvPr id="20" name="TextBox 19">
            <a:extLst>
              <a:ext uri="{FF2B5EF4-FFF2-40B4-BE49-F238E27FC236}">
                <a16:creationId xmlns:a16="http://schemas.microsoft.com/office/drawing/2014/main" id="{A3A00E60-9F2B-4ABE-844B-688CE292EA7C}"/>
              </a:ext>
            </a:extLst>
          </p:cNvPr>
          <p:cNvSpPr txBox="1"/>
          <p:nvPr/>
        </p:nvSpPr>
        <p:spPr>
          <a:xfrm>
            <a:off x="672185" y="3429000"/>
            <a:ext cx="4858871" cy="523220"/>
          </a:xfrm>
          <a:prstGeom prst="rect">
            <a:avLst/>
          </a:prstGeom>
          <a:solidFill>
            <a:schemeClr val="accent2">
              <a:lumMod val="60000"/>
              <a:lumOff val="40000"/>
            </a:schemeClr>
          </a:solidFill>
          <a:effectLst>
            <a:outerShdw blurRad="50800" dist="38100" algn="l" rotWithShape="0">
              <a:prstClr val="black">
                <a:alpha val="40000"/>
              </a:prstClr>
            </a:outerShdw>
          </a:effectLst>
        </p:spPr>
        <p:txBody>
          <a:bodyPr wrap="square" rtlCol="0">
            <a:spAutoFit/>
          </a:bodyPr>
          <a:lstStyle/>
          <a:p>
            <a:r>
              <a:rPr lang="en-US" sz="2800" dirty="0"/>
              <a:t>Be ready for school by age 5</a:t>
            </a:r>
          </a:p>
        </p:txBody>
      </p:sp>
      <p:sp>
        <p:nvSpPr>
          <p:cNvPr id="21" name="TextBox 20">
            <a:extLst>
              <a:ext uri="{FF2B5EF4-FFF2-40B4-BE49-F238E27FC236}">
                <a16:creationId xmlns:a16="http://schemas.microsoft.com/office/drawing/2014/main" id="{1C6BC71F-046B-4A97-8466-5069652FF75E}"/>
              </a:ext>
            </a:extLst>
          </p:cNvPr>
          <p:cNvSpPr txBox="1"/>
          <p:nvPr/>
        </p:nvSpPr>
        <p:spPr>
          <a:xfrm>
            <a:off x="672186" y="4325089"/>
            <a:ext cx="4858871" cy="523220"/>
          </a:xfrm>
          <a:prstGeom prst="rect">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2800" dirty="0"/>
              <a:t>Graduate from high school</a:t>
            </a:r>
          </a:p>
        </p:txBody>
      </p:sp>
      <p:sp>
        <p:nvSpPr>
          <p:cNvPr id="22" name="TextBox 21">
            <a:extLst>
              <a:ext uri="{FF2B5EF4-FFF2-40B4-BE49-F238E27FC236}">
                <a16:creationId xmlns:a16="http://schemas.microsoft.com/office/drawing/2014/main" id="{C9E916E4-EA22-4C49-9B03-E8413A2809B0}"/>
              </a:ext>
            </a:extLst>
          </p:cNvPr>
          <p:cNvSpPr txBox="1"/>
          <p:nvPr/>
        </p:nvSpPr>
        <p:spPr>
          <a:xfrm>
            <a:off x="672187" y="5206953"/>
            <a:ext cx="4858871" cy="523220"/>
          </a:xfrm>
          <a:prstGeom prst="rect">
            <a:avLst/>
          </a:prstGeom>
          <a:solidFill>
            <a:schemeClr val="accent6">
              <a:lumMod val="40000"/>
              <a:lumOff val="60000"/>
            </a:schemeClr>
          </a:solidFill>
          <a:effectLst>
            <a:outerShdw blurRad="50800" dist="38100" algn="l" rotWithShape="0">
              <a:prstClr val="black">
                <a:alpha val="40000"/>
              </a:prstClr>
            </a:outerShdw>
          </a:effectLst>
        </p:spPr>
        <p:txBody>
          <a:bodyPr wrap="square" rtlCol="0">
            <a:spAutoFit/>
          </a:bodyPr>
          <a:lstStyle/>
          <a:p>
            <a:r>
              <a:rPr lang="en-US" sz="2800" dirty="0"/>
              <a:t>Attend a 4-year College</a:t>
            </a:r>
          </a:p>
        </p:txBody>
      </p:sp>
    </p:spTree>
    <p:extLst>
      <p:ext uri="{BB962C8B-B14F-4D97-AF65-F5344CB8AC3E}">
        <p14:creationId xmlns:p14="http://schemas.microsoft.com/office/powerpoint/2010/main" val="12787094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4296</TotalTime>
  <Words>2348</Words>
  <Application>Microsoft Office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Book Antiqua</vt:lpstr>
      <vt:lpstr>Calibri</vt:lpstr>
      <vt:lpstr>Courier New</vt:lpstr>
      <vt:lpstr>Gill Sans MT</vt:lpstr>
      <vt:lpstr>Symbol</vt:lpstr>
      <vt:lpstr>Times New Roman</vt:lpstr>
      <vt:lpstr>Wingdings</vt:lpstr>
      <vt:lpstr>Wingdings 2</vt:lpstr>
      <vt:lpstr>Dividend</vt:lpstr>
      <vt:lpstr>Securing Quality Child Care</vt:lpstr>
      <vt:lpstr>TWC Overview</vt:lpstr>
      <vt:lpstr>TWC Services</vt:lpstr>
      <vt:lpstr>Local Workforce Development Boards</vt:lpstr>
      <vt:lpstr>Child Care Services</vt:lpstr>
      <vt:lpstr>CCDBG Funding Stream</vt:lpstr>
      <vt:lpstr>Quality Child Care &amp; Early Learning</vt:lpstr>
      <vt:lpstr>What is quality child care?</vt:lpstr>
      <vt:lpstr>Why Does Quality Matter?</vt:lpstr>
      <vt:lpstr>Improvements in quality</vt:lpstr>
      <vt:lpstr>Increased Availability</vt:lpstr>
      <vt:lpstr>Increased Children Served</vt:lpstr>
      <vt:lpstr>Accessing Quality Child care</vt:lpstr>
      <vt:lpstr>Parent Resources</vt:lpstr>
      <vt:lpstr>TWC &amp; Public Housing Authority</vt:lpstr>
      <vt:lpstr>TWC &amp; PHA</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Quality Child Care</dc:title>
  <dc:creator>Cathi Arwood</dc:creator>
  <cp:lastModifiedBy>Wilson,Allison P</cp:lastModifiedBy>
  <cp:revision>70</cp:revision>
  <cp:lastPrinted>2019-06-03T16:09:01Z</cp:lastPrinted>
  <dcterms:created xsi:type="dcterms:W3CDTF">2019-05-23T18:13:50Z</dcterms:created>
  <dcterms:modified xsi:type="dcterms:W3CDTF">2019-06-23T20:04:54Z</dcterms:modified>
</cp:coreProperties>
</file>