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7"/>
  </p:notesMasterIdLst>
  <p:sldIdLst>
    <p:sldId id="257" r:id="rId2"/>
    <p:sldId id="2785" r:id="rId3"/>
    <p:sldId id="2799" r:id="rId4"/>
    <p:sldId id="2800" r:id="rId5"/>
    <p:sldId id="2806" r:id="rId6"/>
    <p:sldId id="460" r:id="rId7"/>
    <p:sldId id="2804" r:id="rId8"/>
    <p:sldId id="2805" r:id="rId9"/>
    <p:sldId id="2809" r:id="rId10"/>
    <p:sldId id="2801" r:id="rId11"/>
    <p:sldId id="422" r:id="rId12"/>
    <p:sldId id="316" r:id="rId13"/>
    <p:sldId id="2787" r:id="rId14"/>
    <p:sldId id="383" r:id="rId15"/>
    <p:sldId id="406" r:id="rId16"/>
    <p:sldId id="2791" r:id="rId17"/>
    <p:sldId id="270" r:id="rId18"/>
    <p:sldId id="407" r:id="rId19"/>
    <p:sldId id="271" r:id="rId20"/>
    <p:sldId id="274" r:id="rId21"/>
    <p:sldId id="330" r:id="rId22"/>
    <p:sldId id="275" r:id="rId23"/>
    <p:sldId id="408" r:id="rId24"/>
    <p:sldId id="276" r:id="rId25"/>
    <p:sldId id="279" r:id="rId26"/>
    <p:sldId id="504" r:id="rId27"/>
    <p:sldId id="280" r:id="rId28"/>
    <p:sldId id="373" r:id="rId29"/>
    <p:sldId id="284" r:id="rId30"/>
    <p:sldId id="285" r:id="rId31"/>
    <p:sldId id="308" r:id="rId32"/>
    <p:sldId id="309" r:id="rId33"/>
    <p:sldId id="286" r:id="rId34"/>
    <p:sldId id="287" r:id="rId35"/>
    <p:sldId id="2808" r:id="rId36"/>
    <p:sldId id="2807" r:id="rId37"/>
    <p:sldId id="289" r:id="rId38"/>
    <p:sldId id="411" r:id="rId39"/>
    <p:sldId id="483" r:id="rId40"/>
    <p:sldId id="485" r:id="rId41"/>
    <p:sldId id="296" r:id="rId42"/>
    <p:sldId id="297" r:id="rId43"/>
    <p:sldId id="300" r:id="rId44"/>
    <p:sldId id="324" r:id="rId45"/>
    <p:sldId id="302" r:id="rId46"/>
    <p:sldId id="496" r:id="rId47"/>
    <p:sldId id="488" r:id="rId48"/>
    <p:sldId id="489" r:id="rId49"/>
    <p:sldId id="2810" r:id="rId50"/>
    <p:sldId id="326" r:id="rId51"/>
    <p:sldId id="335" r:id="rId52"/>
    <p:sldId id="327" r:id="rId53"/>
    <p:sldId id="336" r:id="rId54"/>
    <p:sldId id="368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25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FDF91-F8EC-4F28-AD7F-65F73650AA26}" type="datetimeFigureOut">
              <a:rPr lang="en-US" smtClean="0"/>
              <a:t>8/5/2019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63FAD-9BDB-4D69-873A-50DA7679C6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7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972160-A32F-4E1A-B327-6089ACF3B0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732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322CCF-FF43-4327-8DF0-3F15166D66C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21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5C6CFB9E-8EE1-4A50-8877-75E54893FB1F}"/>
              </a:ext>
            </a:extLst>
          </p:cNvPr>
          <p:cNvSpPr/>
          <p:nvPr userDrawn="1"/>
        </p:nvSpPr>
        <p:spPr>
          <a:xfrm rot="10800000">
            <a:off x="0" y="1664897"/>
            <a:ext cx="9144000" cy="2221227"/>
          </a:xfrm>
          <a:custGeom>
            <a:avLst/>
            <a:gdLst/>
            <a:ahLst/>
            <a:cxnLst/>
            <a:rect l="l" t="t" r="r" b="b"/>
            <a:pathLst>
              <a:path w="4419600" h="1295400">
                <a:moveTo>
                  <a:pt x="981370" y="0"/>
                </a:moveTo>
                <a:lnTo>
                  <a:pt x="4419600" y="0"/>
                </a:lnTo>
                <a:lnTo>
                  <a:pt x="4419600" y="1295400"/>
                </a:lnTo>
                <a:lnTo>
                  <a:pt x="0" y="129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6600000" scaled="0"/>
            <a:tileRect/>
          </a:gradFill>
          <a:ln>
            <a:solidFill>
              <a:schemeClr val="accent5">
                <a:lumMod val="50000"/>
                <a:alpha val="1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DC4ACB7-3667-470B-AE52-CF87DBDDDDBB}"/>
              </a:ext>
            </a:extLst>
          </p:cNvPr>
          <p:cNvSpPr/>
          <p:nvPr userDrawn="1"/>
        </p:nvSpPr>
        <p:spPr>
          <a:xfrm>
            <a:off x="3741000" y="3141893"/>
            <a:ext cx="5403000" cy="1488463"/>
          </a:xfrm>
          <a:custGeom>
            <a:avLst/>
            <a:gdLst/>
            <a:ahLst/>
            <a:cxnLst/>
            <a:rect l="l" t="t" r="r" b="b"/>
            <a:pathLst>
              <a:path w="4419600" h="1295400">
                <a:moveTo>
                  <a:pt x="981370" y="0"/>
                </a:moveTo>
                <a:lnTo>
                  <a:pt x="4419600" y="0"/>
                </a:lnTo>
                <a:lnTo>
                  <a:pt x="4419600" y="1295400"/>
                </a:lnTo>
                <a:lnTo>
                  <a:pt x="0" y="129540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rgbClr val="FF6600"/>
              </a:gs>
            </a:gsLst>
            <a:lin ang="6600000" scaled="0"/>
            <a:tileRect/>
          </a:gradFill>
          <a:ln>
            <a:solidFill>
              <a:schemeClr val="accent5">
                <a:lumMod val="50000"/>
                <a:alpha val="1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B704A-4B6D-45B9-9D5C-B64885320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0408" y="3543407"/>
            <a:ext cx="4127740" cy="912062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  <a:latin typeface="Abadi" panose="020B06040201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56B44D-79F4-4350-83E7-1B39000D0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634" y="1917651"/>
            <a:ext cx="6858000" cy="1560393"/>
          </a:xfrm>
        </p:spPr>
        <p:txBody>
          <a:bodyPr anchor="b">
            <a:noAutofit/>
          </a:bodyPr>
          <a:lstStyle>
            <a:lvl1pPr algn="l">
              <a:defRPr sz="5400">
                <a:latin typeface="Abadi" panose="020B06040201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962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1D73B-85A5-4888-947A-6B3933E40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683AB8-ECD5-4E6B-86FB-1EC7BD8F0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34146-DBAC-4996-BB33-E017B2563D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3D5E439E-3234-451B-9423-A9A82ADB3256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A1351-707E-453F-9951-1CB1389A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A5607-B406-4D18-8C66-CB6570AC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4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134AC2-38A7-4430-8220-148BABB008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1AF46C-58CC-4B06-8D1A-D152F54B0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43DE1-A6CB-47F5-B74F-F4A502A8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D4A9BA30-66E5-4C30-92E6-3E4E44C98096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E995C-0DF7-43E0-874E-A35A8EA96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F4272-E819-4A93-AF67-447218EB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38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3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8B411-CE9E-4AB5-A643-36F0325D6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87B07-BFA3-4A3C-8C71-D43E63FE0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1pPr>
            <a:lvl2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2pPr>
            <a:lvl3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3pPr>
            <a:lvl4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4pPr>
            <a:lvl5pPr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20A1A-7372-4859-B436-14F5E465C0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D46A1CE-BD7A-45E3-93D9-41558CE21C64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F7FC8-7E64-4757-9A8B-FC1613BF5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FF1BA-859F-4273-98D4-33BA28E68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5506" y="873523"/>
            <a:ext cx="1108494" cy="437691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91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520B666B-0C24-443A-A6AA-D28390636E2F}"/>
              </a:ext>
            </a:extLst>
          </p:cNvPr>
          <p:cNvSpPr/>
          <p:nvPr userDrawn="1"/>
        </p:nvSpPr>
        <p:spPr>
          <a:xfrm rot="10800000">
            <a:off x="0" y="3892541"/>
            <a:ext cx="9144000" cy="2221227"/>
          </a:xfrm>
          <a:custGeom>
            <a:avLst/>
            <a:gdLst/>
            <a:ahLst/>
            <a:cxnLst/>
            <a:rect l="l" t="t" r="r" b="b"/>
            <a:pathLst>
              <a:path w="4419600" h="1295400">
                <a:moveTo>
                  <a:pt x="981370" y="0"/>
                </a:moveTo>
                <a:lnTo>
                  <a:pt x="4419600" y="0"/>
                </a:lnTo>
                <a:lnTo>
                  <a:pt x="4419600" y="1295400"/>
                </a:lnTo>
                <a:lnTo>
                  <a:pt x="0" y="129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6600000" scaled="0"/>
            <a:tileRect/>
          </a:gradFill>
          <a:ln>
            <a:solidFill>
              <a:schemeClr val="accent5">
                <a:lumMod val="50000"/>
                <a:alpha val="1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3B99306-89DF-4ECA-8FA7-BB7E009DC2A9}"/>
              </a:ext>
            </a:extLst>
          </p:cNvPr>
          <p:cNvSpPr/>
          <p:nvPr userDrawn="1"/>
        </p:nvSpPr>
        <p:spPr>
          <a:xfrm>
            <a:off x="3741000" y="5369537"/>
            <a:ext cx="5403000" cy="1488463"/>
          </a:xfrm>
          <a:custGeom>
            <a:avLst/>
            <a:gdLst/>
            <a:ahLst/>
            <a:cxnLst/>
            <a:rect l="l" t="t" r="r" b="b"/>
            <a:pathLst>
              <a:path w="4419600" h="1295400">
                <a:moveTo>
                  <a:pt x="981370" y="0"/>
                </a:moveTo>
                <a:lnTo>
                  <a:pt x="4419600" y="0"/>
                </a:lnTo>
                <a:lnTo>
                  <a:pt x="4419600" y="1295400"/>
                </a:lnTo>
                <a:lnTo>
                  <a:pt x="0" y="1295400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rgbClr val="FF6600"/>
              </a:gs>
            </a:gsLst>
            <a:lin ang="6600000" scaled="0"/>
            <a:tileRect/>
          </a:gradFill>
          <a:ln>
            <a:solidFill>
              <a:schemeClr val="accent5">
                <a:lumMod val="50000"/>
                <a:alpha val="1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79BD82-E1FC-4DFB-A3A5-E8AA704FA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205" y="4149307"/>
            <a:ext cx="7886700" cy="170803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6409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54000" fill="hold" grpId="0" nodeType="withEffect">
                                  <p:stCondLst>
                                    <p:cond delay="20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4000" fill="hold" grpId="0" nodeType="withEffect">
                                  <p:stCondLst>
                                    <p:cond delay="20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855C-C2FD-44CB-BD38-E22E2D3D4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7092D-37FB-492F-8C5C-92C0C1262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C98641-1569-4A62-914E-58ECEFF2A6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43CA42-5861-4390-B408-80DC6C195C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F1B675A2-1B41-4BD3-9027-EB114A22945A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BAE3E-6B01-4053-BE1E-C2C1C5F5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B71B9C-6F66-478D-BF41-83F33DD9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9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ED11-00E2-471F-99DB-D55188ECA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6FA85-689E-4C82-8B91-1AC67F703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DD396-D421-4E7C-86C5-6C4319579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F6D64-E860-473C-AD29-B0E7B96C10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CED5B-C254-43B0-B7FE-20CA9A200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152F9-E1CF-4A30-A349-F3573AA60F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B6EE9DE9-CA6C-435E-AF88-A44E5763806D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511D1A-B72E-41D7-B69D-32D7F4ED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D9218D-7A31-4F2A-8134-A7814A1F3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2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4241-6034-426E-8FAE-7D711D55A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8F5F9-DA97-4431-801B-0A305A85A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40EB32E-8113-4BE4-A47A-B99E9633D321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05D916-EE40-4F0D-8B2D-88119C3E8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174572-FE74-4779-A0B8-342D46922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6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6CFD24-9837-4521-921F-4751BF60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63769DBB-C4EE-403E-89DB-49E568AE0AEF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9E5379-C79C-4E89-9F94-DEDEF7757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3C00E9-1292-49A3-8891-91FFA54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3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514C0-EA77-483B-B95E-6B2EF7DFF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BD793-EEB8-451C-86CA-F982E2985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08DF2-9B6F-42F7-B8A5-67FE06A6D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389C1-70DF-4B0F-A9AA-A90460EC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207689B7-3DD9-4B85-B1EA-104CEA32E604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F432FA-6ED2-4ACA-B8EC-979943644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18A30-74A6-4E71-8F9A-B8D513583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127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D4121-19FE-4622-839E-3A85A1069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02F000-DDFD-4CE7-91F5-C451CDAAD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280ED7-3583-4B6D-B348-4D5619EC3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99DD1-37AE-44B5-8A26-666ED8FB89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B9B9485-8532-485D-BD1E-6737FE53DAAB}" type="datetime1">
              <a:rPr lang="en-US" smtClean="0"/>
              <a:t>8/5/2019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04809-F8FC-404C-9DF1-D2951B41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B0599-BF9B-4767-9C11-4408E5786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87539" y="894331"/>
            <a:ext cx="704195" cy="365125"/>
          </a:xfrm>
          <a:prstGeom prst="rect">
            <a:avLst/>
          </a:prstGeom>
        </p:spPr>
        <p:txBody>
          <a:bodyPr/>
          <a:lstStyle/>
          <a:p>
            <a:fld id="{4662D866-2A90-468F-9B77-F2255EDF8D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24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693FFCB-A779-40B9-96C2-A3BBDCE3A11E}"/>
              </a:ext>
            </a:extLst>
          </p:cNvPr>
          <p:cNvGrpSpPr/>
          <p:nvPr userDrawn="1"/>
        </p:nvGrpSpPr>
        <p:grpSpPr>
          <a:xfrm>
            <a:off x="0" y="-1"/>
            <a:ext cx="9144000" cy="1259457"/>
            <a:chOff x="0" y="-9416"/>
            <a:chExt cx="5511421" cy="926909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C80C638-AE9A-4915-B2F2-41D7EB16EA86}"/>
                </a:ext>
              </a:extLst>
            </p:cNvPr>
            <p:cNvSpPr/>
            <p:nvPr userDrawn="1"/>
          </p:nvSpPr>
          <p:spPr>
            <a:xfrm>
              <a:off x="0" y="-9416"/>
              <a:ext cx="5511421" cy="926909"/>
            </a:xfrm>
            <a:custGeom>
              <a:avLst/>
              <a:gdLst>
                <a:gd name="connsiteX0" fmla="*/ 0 w 5334000"/>
                <a:gd name="connsiteY0" fmla="*/ 0 h 674101"/>
                <a:gd name="connsiteX1" fmla="*/ 5334000 w 5334000"/>
                <a:gd name="connsiteY1" fmla="*/ 0 h 674101"/>
                <a:gd name="connsiteX2" fmla="*/ 5334000 w 5334000"/>
                <a:gd name="connsiteY2" fmla="*/ 674101 h 674101"/>
                <a:gd name="connsiteX3" fmla="*/ 0 w 5334000"/>
                <a:gd name="connsiteY3" fmla="*/ 674101 h 674101"/>
                <a:gd name="connsiteX4" fmla="*/ 0 w 5334000"/>
                <a:gd name="connsiteY4" fmla="*/ 0 h 674101"/>
                <a:gd name="connsiteX0" fmla="*/ 0 w 5334000"/>
                <a:gd name="connsiteY0" fmla="*/ 0 h 674101"/>
                <a:gd name="connsiteX1" fmla="*/ 5334000 w 5334000"/>
                <a:gd name="connsiteY1" fmla="*/ 0 h 674101"/>
                <a:gd name="connsiteX2" fmla="*/ 4842680 w 5334000"/>
                <a:gd name="connsiteY2" fmla="*/ 674101 h 674101"/>
                <a:gd name="connsiteX3" fmla="*/ 0 w 5334000"/>
                <a:gd name="connsiteY3" fmla="*/ 674101 h 674101"/>
                <a:gd name="connsiteX4" fmla="*/ 0 w 5334000"/>
                <a:gd name="connsiteY4" fmla="*/ 0 h 674101"/>
                <a:gd name="connsiteX0" fmla="*/ 0 w 5511421"/>
                <a:gd name="connsiteY0" fmla="*/ 0 h 674101"/>
                <a:gd name="connsiteX1" fmla="*/ 5511421 w 5511421"/>
                <a:gd name="connsiteY1" fmla="*/ 0 h 674101"/>
                <a:gd name="connsiteX2" fmla="*/ 4842680 w 5511421"/>
                <a:gd name="connsiteY2" fmla="*/ 674101 h 674101"/>
                <a:gd name="connsiteX3" fmla="*/ 0 w 5511421"/>
                <a:gd name="connsiteY3" fmla="*/ 674101 h 674101"/>
                <a:gd name="connsiteX4" fmla="*/ 0 w 5511421"/>
                <a:gd name="connsiteY4" fmla="*/ 0 h 674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11421" h="674101">
                  <a:moveTo>
                    <a:pt x="0" y="0"/>
                  </a:moveTo>
                  <a:lnTo>
                    <a:pt x="5511421" y="0"/>
                  </a:lnTo>
                  <a:lnTo>
                    <a:pt x="4842680" y="674101"/>
                  </a:lnTo>
                  <a:lnTo>
                    <a:pt x="0" y="67410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8A1B390-15CB-42AC-B7A5-4C806D915D5F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 flipH="1">
              <a:off x="2" y="917493"/>
              <a:ext cx="4842678" cy="0"/>
            </a:xfrm>
            <a:prstGeom prst="line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2D84D4F-EF59-4020-A2F8-25D664F2F3B0}"/>
                </a:ext>
              </a:extLst>
            </p:cNvPr>
            <p:cNvCxnSpPr>
              <a:cxnSpLocks/>
              <a:stCxn id="8" idx="1"/>
            </p:cNvCxnSpPr>
            <p:nvPr userDrawn="1"/>
          </p:nvCxnSpPr>
          <p:spPr>
            <a:xfrm flipH="1">
              <a:off x="4" y="-9416"/>
              <a:ext cx="5511417" cy="12501"/>
            </a:xfrm>
            <a:prstGeom prst="line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B12A1-D347-49E2-A11E-3907DE8CD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363" y="1612330"/>
            <a:ext cx="8187546" cy="4891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E1A34-560D-4DCB-9546-3C4A5480E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363" y="113281"/>
            <a:ext cx="7713094" cy="10512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3345C7-8E98-4E8C-8092-7A701F2B00E2}"/>
              </a:ext>
            </a:extLst>
          </p:cNvPr>
          <p:cNvGrpSpPr/>
          <p:nvPr userDrawn="1"/>
        </p:nvGrpSpPr>
        <p:grpSpPr>
          <a:xfrm rot="10800000">
            <a:off x="7090912" y="894329"/>
            <a:ext cx="2053082" cy="461395"/>
            <a:chOff x="2" y="-9416"/>
            <a:chExt cx="5511419" cy="926909"/>
          </a:xfrm>
          <a:solidFill>
            <a:schemeClr val="accent2"/>
          </a:solidFill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72F9447-44C9-4094-981A-BB03886C33B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" y="917493"/>
              <a:ext cx="4842678" cy="0"/>
            </a:xfrm>
            <a:prstGeom prst="line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E19FA16-B7A7-407F-9EA4-E33A5ACBABF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" y="-9416"/>
              <a:ext cx="5511417" cy="12501"/>
            </a:xfrm>
            <a:prstGeom prst="line">
              <a:avLst/>
            </a:prstGeom>
            <a:grpFill/>
            <a:ln w="28575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96FD197D-4E59-400C-B29D-DE23C23E99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-9807" r="29807"/>
          <a:stretch/>
        </p:blipFill>
        <p:spPr>
          <a:xfrm>
            <a:off x="7401464" y="774812"/>
            <a:ext cx="1742536" cy="652326"/>
          </a:xfrm>
          <a:prstGeom prst="rect">
            <a:avLst/>
          </a:prstGeom>
        </p:spPr>
      </p:pic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25384CC-6A6C-43A5-B9F5-7AAB39B18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034491" y="894329"/>
            <a:ext cx="1109502" cy="4085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662D866-2A90-468F-9B77-F2255EDF8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6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Abadi" panose="020B06040201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>
            <a:lumMod val="85000"/>
            <a:lumOff val="15000"/>
          </a:schemeClr>
        </a:buClr>
        <a:buSzPct val="85000"/>
        <a:buFont typeface="Wingdings" panose="05000000000000000000" pitchFamily="2" charset="2"/>
        <a:buChar char="§"/>
        <a:defRPr sz="3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>
            <a:lumMod val="85000"/>
            <a:lumOff val="15000"/>
          </a:schemeClr>
        </a:buClr>
        <a:buSzPct val="85000"/>
        <a:buFont typeface="Wingdings" panose="05000000000000000000" pitchFamily="2" charset="2"/>
        <a:buChar char="§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>
            <a:lumMod val="85000"/>
            <a:lumOff val="15000"/>
          </a:schemeClr>
        </a:buClr>
        <a:buSzPct val="85000"/>
        <a:buFont typeface="Wingdings" panose="05000000000000000000" pitchFamily="2" charset="2"/>
        <a:buChar char="§"/>
        <a:defRPr sz="2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>
            <a:lumMod val="85000"/>
            <a:lumOff val="15000"/>
          </a:schemeClr>
        </a:buClr>
        <a:buSzPct val="85000"/>
        <a:buFont typeface="Wingdings" panose="05000000000000000000" pitchFamily="2" charset="2"/>
        <a:buChar char="§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>
          <a:schemeClr val="tx1">
            <a:lumMod val="85000"/>
            <a:lumOff val="15000"/>
          </a:schemeClr>
        </a:buClr>
        <a:buSzPct val="85000"/>
        <a:buFont typeface="Wingdings" panose="05000000000000000000" pitchFamily="2" charset="2"/>
        <a:buChar char="§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7"/>
          <p:cNvSpPr>
            <a:spLocks noGrp="1"/>
          </p:cNvSpPr>
          <p:nvPr>
            <p:ph type="subTitle" idx="1"/>
          </p:nvPr>
        </p:nvSpPr>
        <p:spPr>
          <a:xfrm>
            <a:off x="4772025" y="3428999"/>
            <a:ext cx="4371975" cy="1200149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000" dirty="0"/>
              <a:t>Instructor: Jeremy Spence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2000" dirty="0"/>
              <a:t>The </a:t>
            </a:r>
            <a:r>
              <a:rPr lang="en-US" altLang="en-US" sz="2000" dirty="0" err="1"/>
              <a:t>Nerlod</a:t>
            </a:r>
            <a:r>
              <a:rPr lang="en-US" altLang="en-US" sz="2000" dirty="0"/>
              <a:t> Company</a:t>
            </a:r>
          </a:p>
        </p:txBody>
      </p:sp>
      <p:sp>
        <p:nvSpPr>
          <p:cNvPr id="11266" name="Title 6"/>
          <p:cNvSpPr>
            <a:spLocks noGrp="1"/>
          </p:cNvSpPr>
          <p:nvPr>
            <p:ph type="ctrTitle"/>
          </p:nvPr>
        </p:nvSpPr>
        <p:spPr>
          <a:xfrm>
            <a:off x="249058" y="1451608"/>
            <a:ext cx="8359231" cy="1560393"/>
          </a:xfrm>
        </p:spPr>
        <p:txBody>
          <a:bodyPr>
            <a:normAutofit/>
          </a:bodyPr>
          <a:lstStyle/>
          <a:p>
            <a:r>
              <a:rPr lang="en-US" sz="4600" dirty="0"/>
              <a:t>SEMAP: A Supervisor’s Guide to: </a:t>
            </a:r>
            <a:r>
              <a:rPr lang="en-US" sz="2700" dirty="0"/>
              <a:t>Collect, Document, and Submit Certification</a:t>
            </a:r>
            <a:endParaRPr lang="en-US" altLang="en-US" sz="2700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7D4E88-F98B-40A8-A5F5-84A1CE46F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3043" y="6606539"/>
            <a:ext cx="2796453" cy="151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2249" tIns="26124" rIns="52249" bIns="26124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522288">
              <a:lnSpc>
                <a:spcPct val="80000"/>
              </a:lnSpc>
              <a:spcBef>
                <a:spcPct val="20000"/>
              </a:spcBef>
            </a:pPr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2019 The Nelrod Company,  Ft. Worth, Texas 76107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8A2D25-451B-47CE-B94B-BF093802399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58" y="5406391"/>
            <a:ext cx="1396294" cy="120014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AEE9AAF-C891-49D6-9DCE-96A7EEA51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259"/>
            <a:ext cx="6336145" cy="165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7784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SEMAP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Establish Agency SEMAP Documentation Protocol</a:t>
            </a:r>
          </a:p>
          <a:p>
            <a:pPr lvl="1"/>
            <a:r>
              <a:rPr lang="en-US" dirty="0"/>
              <a:t>Make sure it can be used annually</a:t>
            </a:r>
          </a:p>
          <a:p>
            <a:pPr lvl="1"/>
            <a:r>
              <a:rPr lang="en-US" dirty="0"/>
              <a:t>Clearly defines Agency Universes and QC Samples</a:t>
            </a:r>
          </a:p>
          <a:p>
            <a:pPr lvl="1"/>
            <a:r>
              <a:rPr lang="en-US" dirty="0"/>
              <a:t>Documents what’s needed to score each indicator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29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259" y="1834679"/>
            <a:ext cx="7046431" cy="188757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</a:rPr>
              <a:t>Non-Pic Monitored Indicators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2389" y="5968704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96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1: </a:t>
            </a:r>
            <a:r>
              <a:rPr lang="en-US" sz="3600" dirty="0"/>
              <a:t>Selection from Waiting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Did Agency select Applicants reaching the top of the WL (Part A) and were New Admissions added pursuant to Administrative Plan (Part B)?</a:t>
            </a:r>
          </a:p>
          <a:p>
            <a:r>
              <a:rPr lang="en-US" b="1" dirty="0"/>
              <a:t>Score:</a:t>
            </a:r>
          </a:p>
          <a:p>
            <a:pPr lvl="1"/>
            <a:r>
              <a:rPr lang="en-US" dirty="0"/>
              <a:t>98% of Samples Pass, 15 Points</a:t>
            </a:r>
          </a:p>
          <a:p>
            <a:pPr lvl="1"/>
            <a:r>
              <a:rPr lang="en-US" dirty="0"/>
              <a:t>Less than 98%, 0 Points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86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Snap Shot of Waiting List for each “pull event” that shows applicants in same order as original list</a:t>
            </a:r>
          </a:p>
          <a:p>
            <a:r>
              <a:rPr lang="en-US" dirty="0"/>
              <a:t>Voucher Briefing letters that match applicants from “pull event” list </a:t>
            </a:r>
          </a:p>
          <a:p>
            <a:r>
              <a:rPr lang="en-US" dirty="0"/>
              <a:t>Latest Adopted Admin Plan Chapter(s) on Selection From Waiting List policies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99D9C-6AA4-4B74-9962-4FA274FB754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664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Indicator 2: Rent Reasonableness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  <a:endParaRPr lang="en-US" dirty="0"/>
          </a:p>
          <a:p>
            <a:pPr marL="365760"/>
            <a:r>
              <a:rPr lang="en-US" dirty="0"/>
              <a:t>Do you have a policy and procedure in your Administrative Plan that is reasonable and includes all nine characteristics?</a:t>
            </a:r>
          </a:p>
          <a:p>
            <a:pPr marL="365760"/>
            <a:r>
              <a:rPr lang="en-US" dirty="0"/>
              <a:t>Does the rent reasonableness document in the file show that you are following the policy and procedures in your Administrative Plan?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218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Reasonableness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Score:</a:t>
            </a:r>
          </a:p>
          <a:p>
            <a:pPr marL="274320"/>
            <a:r>
              <a:rPr lang="en-US" dirty="0"/>
              <a:t>98% of samples, 20 points</a:t>
            </a:r>
          </a:p>
          <a:p>
            <a:pPr marL="274320"/>
            <a:r>
              <a:rPr lang="en-US" dirty="0"/>
              <a:t>80-97% of samples, 15 points</a:t>
            </a:r>
          </a:p>
          <a:p>
            <a:pPr marL="274320"/>
            <a:r>
              <a:rPr lang="en-US" dirty="0"/>
              <a:t>Less than 80% of samples, 0 points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74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3 Parts to Evaluate</a:t>
            </a:r>
            <a:r>
              <a:rPr lang="en-US" dirty="0"/>
              <a:t>:</a:t>
            </a:r>
          </a:p>
          <a:p>
            <a:pPr marL="731520" lvl="1"/>
            <a:r>
              <a:rPr lang="en-US" dirty="0"/>
              <a:t>Reasonable Written Policy with 9 characteristics</a:t>
            </a:r>
          </a:p>
          <a:p>
            <a:pPr marL="731520" lvl="1"/>
            <a:r>
              <a:rPr lang="en-US" dirty="0"/>
              <a:t>Written Procedures to determine reasonableness</a:t>
            </a:r>
          </a:p>
          <a:p>
            <a:pPr marL="731520" lvl="1"/>
            <a:r>
              <a:rPr lang="en-US" dirty="0"/>
              <a:t>Tenant file QC samples showing Admin Plan, and  procedures implemented, were used for each determination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CDA22-9C65-4D6A-B199-56402D7F4A0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86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3: Determination </a:t>
            </a:r>
            <a:br>
              <a:rPr lang="en-US" dirty="0"/>
            </a:br>
            <a:r>
              <a:rPr lang="en-US" dirty="0"/>
              <a:t>Adjusted Income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  <a:endParaRPr lang="en-US" dirty="0"/>
          </a:p>
          <a:p>
            <a:pPr marL="365760"/>
            <a:r>
              <a:rPr lang="en-US" dirty="0"/>
              <a:t>Did Agency correctly calculate adjusted annual income, including:</a:t>
            </a:r>
          </a:p>
          <a:p>
            <a:pPr marL="731520" lvl="1"/>
            <a:r>
              <a:rPr lang="en-US" dirty="0"/>
              <a:t>Required use of EIV/IVT and verification hierarchy</a:t>
            </a:r>
          </a:p>
          <a:p>
            <a:pPr marL="731520" lvl="1"/>
            <a:r>
              <a:rPr lang="en-US" dirty="0"/>
              <a:t>Correct income, deduction, and allowance calculations</a:t>
            </a:r>
          </a:p>
          <a:p>
            <a:pPr marL="731520" lvl="1"/>
            <a:r>
              <a:rPr lang="en-US" dirty="0"/>
              <a:t>Correct utility allowances used in calculation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B3DD1-7304-4413-A6F7-9E221DF5B26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49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Determination Adjusted Income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Score:</a:t>
            </a:r>
          </a:p>
          <a:p>
            <a:pPr marL="731520" lvl="1"/>
            <a:r>
              <a:rPr lang="en-US" dirty="0"/>
              <a:t>90% of samples, 20 points</a:t>
            </a:r>
          </a:p>
          <a:p>
            <a:pPr marL="731520" lvl="1"/>
            <a:r>
              <a:rPr lang="en-US" dirty="0"/>
              <a:t>80-90% of samples, 15 points</a:t>
            </a:r>
          </a:p>
          <a:p>
            <a:pPr marL="731520" lvl="1"/>
            <a:r>
              <a:rPr lang="en-US" dirty="0"/>
              <a:t>Less than 80%, 0 points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31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Tenant file QC samples showing Admin Plan, and procedures implemented, were used for each determination</a:t>
            </a:r>
          </a:p>
          <a:p>
            <a:pPr lvl="1"/>
            <a:r>
              <a:rPr lang="en-US" dirty="0"/>
              <a:t>Submitted 50058 form with matching calculations</a:t>
            </a:r>
          </a:p>
          <a:p>
            <a:pPr lvl="1"/>
            <a:r>
              <a:rPr lang="en-US" dirty="0"/>
              <a:t>EIV and IVT Reports generated</a:t>
            </a:r>
          </a:p>
          <a:p>
            <a:pPr lvl="1"/>
            <a:r>
              <a:rPr lang="en-US" dirty="0"/>
              <a:t>Documents supporting HUD Verification Hierarchy followed</a:t>
            </a:r>
          </a:p>
          <a:p>
            <a:r>
              <a:rPr lang="en-US" dirty="0"/>
              <a:t>Payment Standard and Utility Allowance Schedules with effective dates properly applied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B11E-ACE7-4319-B87E-991D5625DFB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56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Topics and 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Discuss Roles and Responsibilities of SEMAP Scoring and Uses for Collected Data</a:t>
            </a:r>
          </a:p>
          <a:p>
            <a:r>
              <a:rPr lang="en-US" dirty="0"/>
              <a:t>Best Practices for Collection of SEMAP Indicator Data During the FY</a:t>
            </a:r>
          </a:p>
          <a:p>
            <a:r>
              <a:rPr lang="en-US" dirty="0"/>
              <a:t>Review Each Non-PIC Indicator for: </a:t>
            </a:r>
          </a:p>
          <a:p>
            <a:pPr lvl="1"/>
            <a:r>
              <a:rPr lang="en-US" dirty="0"/>
              <a:t>What is Evaluated and Scored</a:t>
            </a:r>
          </a:p>
          <a:p>
            <a:pPr lvl="1"/>
            <a:r>
              <a:rPr lang="en-US" dirty="0"/>
              <a:t>Support Documentation to Verify Score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6200-2034-4D85-A7B9-CBBD73EBE2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2918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4: </a:t>
            </a:r>
            <a:r>
              <a:rPr lang="en-US" sz="3800" dirty="0"/>
              <a:t>Utility Allowance Schedule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What is Evaluated? </a:t>
            </a:r>
          </a:p>
          <a:p>
            <a:r>
              <a:rPr lang="en-US" dirty="0"/>
              <a:t>If Agency reviewed utility rate data within the last 12 months, and adjusted its utility allowance schedule if a change of 10 percent or more occurred since the last adopted utility allowance schedule</a:t>
            </a:r>
          </a:p>
          <a:p>
            <a:pPr marL="0" lvl="0" indent="0">
              <a:buNone/>
            </a:pPr>
            <a:r>
              <a:rPr lang="en-US" b="1" dirty="0"/>
              <a:t>Score:</a:t>
            </a:r>
          </a:p>
          <a:p>
            <a:pPr marL="731520" lvl="1"/>
            <a:r>
              <a:rPr lang="en-US" dirty="0"/>
              <a:t>Reviewed and adjusted if needed within 12 months, 5 points</a:t>
            </a:r>
          </a:p>
          <a:p>
            <a:pPr marL="731520" lvl="1"/>
            <a:r>
              <a:rPr lang="en-US" dirty="0"/>
              <a:t>Not reviewed or more than 12 months, 0 points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900FB-0108-4552-A69F-40D8D7F0D8B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65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/>
            <a:r>
              <a:rPr lang="en-US" dirty="0"/>
              <a:t>Support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Documentation showing Agency evaluated typical cost of utilities and services paid by energy-conservative households similar size units and same locality. Data must reflect normal consumption patterns of locality </a:t>
            </a:r>
          </a:p>
          <a:p>
            <a:pPr lvl="1"/>
            <a:r>
              <a:rPr lang="en-US" dirty="0"/>
              <a:t>Can’t just use another Agency’s schedule</a:t>
            </a:r>
          </a:p>
          <a:p>
            <a:pPr lvl="1"/>
            <a:r>
              <a:rPr lang="en-US" dirty="0"/>
              <a:t>Most communities have many providers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71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5: </a:t>
            </a:r>
            <a:r>
              <a:rPr lang="en-US" sz="3300" dirty="0"/>
              <a:t>HQS Quality Control Inspections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What is Evaluated? </a:t>
            </a:r>
          </a:p>
          <a:p>
            <a:pPr marL="365760"/>
            <a:r>
              <a:rPr lang="en-US" dirty="0"/>
              <a:t>If a  qualified inspector performed the proper number of quality control inspections for current units under HAP contract. </a:t>
            </a:r>
          </a:p>
          <a:p>
            <a:pPr marL="365760"/>
            <a:r>
              <a:rPr lang="en-US" dirty="0"/>
              <a:t>Must include the following 3 components:</a:t>
            </a:r>
          </a:p>
          <a:p>
            <a:pPr marL="731520" lvl="1"/>
            <a:r>
              <a:rPr lang="en-US" dirty="0"/>
              <a:t>Recently completed inspections (3 months)</a:t>
            </a:r>
          </a:p>
          <a:p>
            <a:pPr marL="731520" lvl="1"/>
            <a:r>
              <a:rPr lang="en-US" dirty="0"/>
              <a:t>Cross section of neighborhoods</a:t>
            </a:r>
          </a:p>
          <a:p>
            <a:pPr marL="731520" lvl="1"/>
            <a:r>
              <a:rPr lang="en-US" dirty="0"/>
              <a:t>Cross section of inspectors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9BB09-97FC-48DC-A51C-19213EB1BA8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04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HQS </a:t>
            </a:r>
            <a:br>
              <a:rPr lang="en-US" dirty="0"/>
            </a:br>
            <a:r>
              <a:rPr lang="en-US" dirty="0"/>
              <a:t>Quality Control Inspections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Score:</a:t>
            </a:r>
          </a:p>
          <a:p>
            <a:pPr marL="274320"/>
            <a:r>
              <a:rPr lang="en-US" dirty="0"/>
              <a:t>All samples meet specifications, 5 points</a:t>
            </a:r>
          </a:p>
          <a:p>
            <a:pPr marL="274320"/>
            <a:r>
              <a:rPr lang="en-US" dirty="0"/>
              <a:t>Less than all, 0 points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77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/>
            <a:r>
              <a:rPr lang="en-US" dirty="0"/>
              <a:t>Support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HQS QCI Log that shows:</a:t>
            </a:r>
          </a:p>
          <a:p>
            <a:pPr marL="731520" lvl="1"/>
            <a:r>
              <a:rPr lang="en-US" dirty="0"/>
              <a:t>Mandatory number of QCIs</a:t>
            </a:r>
          </a:p>
          <a:p>
            <a:pPr marL="731520" lvl="1"/>
            <a:r>
              <a:rPr lang="en-US" dirty="0"/>
              <a:t>Cross-section of neighborhoods/areas </a:t>
            </a:r>
          </a:p>
          <a:p>
            <a:pPr marL="731520" lvl="1"/>
            <a:r>
              <a:rPr lang="en-US" dirty="0"/>
              <a:t>Name of Inspector being reviewed </a:t>
            </a:r>
          </a:p>
          <a:p>
            <a:pPr marL="1188720" lvl="2"/>
            <a:r>
              <a:rPr lang="en-US" dirty="0"/>
              <a:t>Must show cross-section of inspectors</a:t>
            </a:r>
          </a:p>
          <a:p>
            <a:pPr marL="731520" lvl="1"/>
            <a:r>
              <a:rPr lang="en-US" dirty="0"/>
              <a:t>Name and address of Participant</a:t>
            </a:r>
          </a:p>
          <a:p>
            <a:pPr marL="1188720" lvl="2"/>
            <a:r>
              <a:rPr lang="en-US" dirty="0"/>
              <a:t>Date of original HQS Inspection</a:t>
            </a:r>
          </a:p>
          <a:p>
            <a:pPr marL="731520" lvl="1"/>
            <a:r>
              <a:rPr lang="en-US" dirty="0"/>
              <a:t>QCI Inspector performing the inspection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CCB9B-4CE1-4768-8D6B-BBAE3398B3D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72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Indicator 6: </a:t>
            </a:r>
            <a:r>
              <a:rPr lang="en-US" sz="4400" dirty="0"/>
              <a:t>HQS Enforcement</a:t>
            </a: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/>
              <a:t>What is Evaluated?</a:t>
            </a:r>
          </a:p>
          <a:p>
            <a:pPr marL="365760"/>
            <a:r>
              <a:rPr lang="en-US" dirty="0"/>
              <a:t>If Agency implemented compliant HQS enforcement actions, including:</a:t>
            </a:r>
          </a:p>
          <a:p>
            <a:pPr marL="731520" lvl="1"/>
            <a:r>
              <a:rPr lang="en-US" dirty="0"/>
              <a:t>24-Hour Corrections</a:t>
            </a:r>
          </a:p>
          <a:p>
            <a:pPr marL="731520" lvl="1"/>
            <a:r>
              <a:rPr lang="en-US" dirty="0"/>
              <a:t>30-Day Corrections</a:t>
            </a:r>
          </a:p>
          <a:p>
            <a:pPr marL="731520" lvl="1"/>
            <a:r>
              <a:rPr lang="en-US" dirty="0"/>
              <a:t>HAP Abatement when applicable</a:t>
            </a:r>
          </a:p>
          <a:p>
            <a:pPr marL="731520" lvl="1"/>
            <a:r>
              <a:rPr lang="en-US" dirty="0"/>
              <a:t>Contract Termination for “No Repairs”</a:t>
            </a:r>
          </a:p>
          <a:p>
            <a:pPr marL="731520" lvl="1"/>
            <a:r>
              <a:rPr lang="en-US" dirty="0"/>
              <a:t>Family Obligation enforcement for tenant caused deficiencies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8956-8951-48C6-8807-464FBDF9B81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88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HQS Enforcement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Score:</a:t>
            </a:r>
          </a:p>
          <a:p>
            <a:pPr marL="731520" lvl="1"/>
            <a:r>
              <a:rPr lang="en-US" dirty="0"/>
              <a:t>All samples meet the 24-hour specification and 98% of samples meet remaining specs, 10 points</a:t>
            </a:r>
          </a:p>
          <a:p>
            <a:pPr marL="731520" lvl="1"/>
            <a:r>
              <a:rPr lang="en-US" dirty="0"/>
              <a:t>Less than all, 0 points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97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74320"/>
            <a:r>
              <a:rPr lang="en-US" dirty="0"/>
              <a:t>Support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Log that includes:</a:t>
            </a:r>
          </a:p>
          <a:p>
            <a:pPr lvl="1"/>
            <a:r>
              <a:rPr lang="en-US" dirty="0"/>
              <a:t>List of failed inspections sampled</a:t>
            </a:r>
          </a:p>
          <a:p>
            <a:pPr lvl="1"/>
            <a:r>
              <a:rPr lang="en-US" dirty="0"/>
              <a:t>Dates of Inspection, 24-hr repairs, 30-day repairs, extended repairs, abatement, contract termination, participant transfer, and/or participant termination</a:t>
            </a:r>
          </a:p>
          <a:p>
            <a:pPr lvl="1"/>
            <a:r>
              <a:rPr lang="en-US" dirty="0"/>
              <a:t>Documentation if Agency has implemented HOTMA provisions to approve/pay HAP with failed HQS items.</a:t>
            </a:r>
          </a:p>
          <a:p>
            <a:pPr lvl="2"/>
            <a:r>
              <a:rPr lang="en-US" dirty="0"/>
              <a:t>Must have adopted HUD LT and NLT items and/or alternative inspection methods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78F4C-3411-4235-B870-91CD076DB9C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9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7: </a:t>
            </a:r>
            <a:r>
              <a:rPr lang="en-US" sz="3300" dirty="0"/>
              <a:t>Expanding Housing Opportunities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If Agency shows following six steps were taken to expand housing opportunities:</a:t>
            </a:r>
          </a:p>
          <a:p>
            <a:pPr lvl="1"/>
            <a:r>
              <a:rPr lang="en-US" u="sng" dirty="0"/>
              <a:t>Step 1</a:t>
            </a:r>
            <a:r>
              <a:rPr lang="en-US" dirty="0"/>
              <a:t> – Agency has written policy to recruit Owners in un-impacted areas of poverty and minority concentration</a:t>
            </a:r>
          </a:p>
          <a:p>
            <a:pPr lvl="1"/>
            <a:r>
              <a:rPr lang="en-US" u="sng" dirty="0"/>
              <a:t>Step 2 </a:t>
            </a:r>
            <a:r>
              <a:rPr lang="en-US" dirty="0"/>
              <a:t>- Verify actions to implement Policy</a:t>
            </a:r>
          </a:p>
          <a:p>
            <a:pPr lvl="1"/>
            <a:r>
              <a:rPr lang="en-US" u="sng" dirty="0"/>
              <a:t>Step 3</a:t>
            </a:r>
            <a:r>
              <a:rPr lang="en-US" dirty="0"/>
              <a:t> – Maps, detailed and current, of unimpacted areas that are used in briefings </a:t>
            </a:r>
          </a:p>
          <a:p>
            <a:pPr lvl="1"/>
            <a:r>
              <a:rPr lang="en-US" u="sng" dirty="0"/>
              <a:t>Step 4</a:t>
            </a:r>
            <a:r>
              <a:rPr lang="en-US" dirty="0"/>
              <a:t> – List of known owners in unimpacted areas, or organizations that will assist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07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Expanding Housing Opportunities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u="sng" dirty="0"/>
              <a:t>Step 5</a:t>
            </a:r>
            <a:r>
              <a:rPr lang="en-US" dirty="0"/>
              <a:t> – Portability explanation used in briefing and list of neighboring Agency portability contacts</a:t>
            </a:r>
          </a:p>
          <a:p>
            <a:pPr lvl="2"/>
            <a:r>
              <a:rPr lang="en-US" dirty="0"/>
              <a:t>Note: Portability must be presented in written and oral form during briefings</a:t>
            </a:r>
          </a:p>
          <a:p>
            <a:pPr lvl="1"/>
            <a:r>
              <a:rPr lang="en-US" u="sng" dirty="0"/>
              <a:t>Step 6</a:t>
            </a:r>
            <a:r>
              <a:rPr lang="en-US" dirty="0"/>
              <a:t> – Unit Location Difficulties</a:t>
            </a:r>
          </a:p>
          <a:p>
            <a:pPr lvl="2"/>
            <a:r>
              <a:rPr lang="en-US" dirty="0"/>
              <a:t>Show analysis of difficulties</a:t>
            </a:r>
          </a:p>
          <a:p>
            <a:pPr lvl="2"/>
            <a:r>
              <a:rPr lang="en-US" dirty="0"/>
              <a:t>Show analysis of need for exception payment standards, if needed</a:t>
            </a:r>
          </a:p>
          <a:p>
            <a:pPr lvl="2"/>
            <a:r>
              <a:rPr lang="en-US" dirty="0"/>
              <a:t>Proof of requesting HUD approval</a:t>
            </a:r>
          </a:p>
          <a:p>
            <a:pPr marL="0" indent="0">
              <a:buNone/>
            </a:pPr>
            <a:r>
              <a:rPr lang="en-US" b="1" dirty="0"/>
              <a:t>Score:</a:t>
            </a:r>
          </a:p>
          <a:p>
            <a:r>
              <a:rPr lang="en-US" dirty="0"/>
              <a:t>Meets all (6) specifications, 5 points</a:t>
            </a:r>
          </a:p>
          <a:p>
            <a:r>
              <a:rPr lang="en-US" dirty="0"/>
              <a:t>Does not meet all, 0 points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9205-D7D5-4655-8715-17FB3C13984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64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7AF1B-1015-449C-A7B0-C3A38A1CA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Topics and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3EA58-015B-48A3-98E2-C6ABA861B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Review PIC Monitored Indicators</a:t>
            </a:r>
          </a:p>
          <a:p>
            <a:r>
              <a:rPr lang="en-US" dirty="0"/>
              <a:t>Time to Certify and Submit</a:t>
            </a:r>
          </a:p>
          <a:p>
            <a:pPr lvl="1"/>
            <a:r>
              <a:rPr lang="en-US" dirty="0"/>
              <a:t>When Submissions are Due </a:t>
            </a:r>
          </a:p>
          <a:p>
            <a:pPr lvl="1"/>
            <a:r>
              <a:rPr lang="en-US" dirty="0"/>
              <a:t>Dealing with Appeals</a:t>
            </a:r>
          </a:p>
          <a:p>
            <a:pPr lvl="1"/>
            <a:r>
              <a:rPr lang="en-US" dirty="0"/>
              <a:t>Addressing Deficiencies to avoid Corrective Action Plans (CAPs)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BCD98-6782-4D25-99DF-6DE156E0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D866-2A90-468F-9B77-F2255EDF8DB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54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Landlord recruitment policy language in Admin Plan</a:t>
            </a:r>
          </a:p>
          <a:p>
            <a:pPr>
              <a:lnSpc>
                <a:spcPct val="150000"/>
              </a:lnSpc>
            </a:pPr>
            <a:r>
              <a:rPr lang="en-US" dirty="0"/>
              <a:t>Landlord meetings attended/affiliated associations</a:t>
            </a:r>
          </a:p>
          <a:p>
            <a:pPr>
              <a:lnSpc>
                <a:spcPct val="150000"/>
              </a:lnSpc>
            </a:pPr>
            <a:r>
              <a:rPr lang="en-US" dirty="0"/>
              <a:t>List of known landlords participating from LCP/LCM</a:t>
            </a:r>
          </a:p>
          <a:p>
            <a:pPr>
              <a:lnSpc>
                <a:spcPct val="150000"/>
              </a:lnSpc>
            </a:pPr>
            <a:r>
              <a:rPr lang="en-US" dirty="0"/>
              <a:t>Maps listing low poverty/minority areas</a:t>
            </a:r>
          </a:p>
          <a:p>
            <a:pPr>
              <a:lnSpc>
                <a:spcPct val="150000"/>
              </a:lnSpc>
            </a:pPr>
            <a:r>
              <a:rPr lang="en-US" dirty="0"/>
              <a:t>Written explanation of Portability with contacts</a:t>
            </a:r>
          </a:p>
          <a:p>
            <a:pPr>
              <a:lnSpc>
                <a:spcPct val="150000"/>
              </a:lnSpc>
            </a:pPr>
            <a:r>
              <a:rPr lang="en-US" dirty="0"/>
              <a:t>Documentation of participants that experienced unit location difficulties in LCP/LCM areas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If so, are Exception Payment Standards being implemented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96267-5488-43D4-AABE-3162C01D1BE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42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Bonus Indicator: </a:t>
            </a:r>
            <a:r>
              <a:rPr lang="en-US" dirty="0" err="1"/>
              <a:t>Deconcentration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Mandatory for Agencies with one or more payment standards exceeding 100 percent of FMR for 2 straight years</a:t>
            </a:r>
          </a:p>
          <a:p>
            <a:pPr lvl="1"/>
            <a:r>
              <a:rPr lang="en-US" dirty="0"/>
              <a:t>Optional for other Agencies in Metro FMR areas</a:t>
            </a:r>
          </a:p>
          <a:p>
            <a:r>
              <a:rPr lang="en-US" dirty="0"/>
              <a:t>If Agency has Section 8 families with children who live in low poverty areas or move to low poverty areas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55A2E-769A-4119-9284-A13DAB124FB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212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De-concentration Criteria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What is Evaluated? </a:t>
            </a:r>
            <a:r>
              <a:rPr lang="en-US" b="1" i="1" dirty="0"/>
              <a:t>(cont.)</a:t>
            </a:r>
            <a:endParaRPr lang="en-US" b="1" dirty="0"/>
          </a:p>
          <a:p>
            <a:r>
              <a:rPr lang="en-US" dirty="0"/>
              <a:t>Agency maintains data which shows:</a:t>
            </a:r>
          </a:p>
          <a:p>
            <a:pPr lvl="1"/>
            <a:r>
              <a:rPr lang="en-US" dirty="0"/>
              <a:t>Half or more of all Section 8 families with children resided in low poverty census tracts at the end of the last PHA Fiscal Year</a:t>
            </a:r>
          </a:p>
          <a:p>
            <a:pPr lvl="1"/>
            <a:r>
              <a:rPr lang="en-US" dirty="0"/>
              <a:t>The percent of Section 8 mover families with children who moved to low poverty census tracts during last PHA FY is at least two percentage points higher than the last PHA FY; or</a:t>
            </a:r>
          </a:p>
          <a:p>
            <a:pPr lvl="1"/>
            <a:r>
              <a:rPr lang="en-US" dirty="0"/>
              <a:t>Same as above, but during the last two PHA fiscal years</a:t>
            </a:r>
          </a:p>
          <a:p>
            <a:pPr marL="0" indent="0">
              <a:buNone/>
            </a:pPr>
            <a:r>
              <a:rPr lang="en-US" b="1" dirty="0"/>
              <a:t>Score:</a:t>
            </a:r>
          </a:p>
          <a:p>
            <a:r>
              <a:rPr lang="en-US" dirty="0"/>
              <a:t>5 bonus points if Agency can document criteria</a:t>
            </a:r>
            <a:endParaRPr lang="en-US" b="1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D02A-44CF-40D1-B8C1-7102663ED00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14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Indicator 8: </a:t>
            </a:r>
            <a:r>
              <a:rPr lang="en-US" sz="4400" dirty="0"/>
              <a:t>Payment Standards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Did the Agency establish a Payment Standard within the FY that is between 90% and 110% of the published FMR, or the Agency has HUD approval for a PS between 80% and 89% or 111% and 120% of the FMR</a:t>
            </a:r>
          </a:p>
          <a:p>
            <a:pPr marL="0" indent="0">
              <a:buNone/>
            </a:pPr>
            <a:r>
              <a:rPr lang="en-US" b="1" dirty="0"/>
              <a:t>Score:</a:t>
            </a:r>
          </a:p>
          <a:p>
            <a:r>
              <a:rPr lang="en-US" dirty="0"/>
              <a:t>Agency has adopted schedule between 90% - 110%, or HUD approval, 5 points</a:t>
            </a:r>
          </a:p>
          <a:p>
            <a:r>
              <a:rPr lang="en-US" dirty="0"/>
              <a:t>Schedule not in range, no HUD approval, 0 points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9BD6-6F8E-4ACB-A971-8E140930D7B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95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Supported Documentation </a:t>
            </a:r>
            <a:br>
              <a:rPr lang="en-US" dirty="0"/>
            </a:br>
            <a:r>
              <a:rPr lang="en-US" dirty="0"/>
              <a:t>Needed to Pass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Register with FMR data of jurisdiction</a:t>
            </a:r>
          </a:p>
          <a:p>
            <a:pPr lvl="1"/>
            <a:r>
              <a:rPr lang="en-US" dirty="0"/>
              <a:t>Documentation if SAFMR Agency</a:t>
            </a:r>
          </a:p>
          <a:p>
            <a:r>
              <a:rPr lang="en-US" dirty="0"/>
              <a:t>Adopted Schedule with clear effective dates</a:t>
            </a:r>
          </a:p>
          <a:p>
            <a:r>
              <a:rPr lang="en-US" dirty="0"/>
              <a:t>Must be within 3 months of Federal Register</a:t>
            </a:r>
          </a:p>
          <a:p>
            <a:r>
              <a:rPr lang="en-US" dirty="0"/>
              <a:t>Documentation to support any areas with HUD approved exception rents?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E372-728F-4FF0-9961-90F1F77B07C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0473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259" y="1834679"/>
            <a:ext cx="7046431" cy="1887575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solidFill>
                  <a:schemeClr val="bg1"/>
                </a:solidFill>
              </a:rPr>
              <a:t>PIC Monitored Indicators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42389" y="5968704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758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1D2CB-B108-4315-BE99-8D47BE01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Review PIC Monitored Indicators?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205FB-9AC7-459F-AD2D-2909DE19E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Assurance PIC Data Matches Agency Records</a:t>
            </a:r>
          </a:p>
          <a:p>
            <a:r>
              <a:rPr lang="en-US" dirty="0"/>
              <a:t>Reveals Issues That Can be Addresses Prior to FYE </a:t>
            </a:r>
          </a:p>
          <a:p>
            <a:pPr lvl="1"/>
            <a:r>
              <a:rPr lang="en-US" dirty="0"/>
              <a:t>Late Annuals and Late HQS Inspections</a:t>
            </a:r>
          </a:p>
          <a:p>
            <a:r>
              <a:rPr lang="en-US" dirty="0"/>
              <a:t>Ensures Accurate Reporting of Subsidy Driven Data </a:t>
            </a:r>
          </a:p>
          <a:p>
            <a:pPr lvl="1"/>
            <a:r>
              <a:rPr lang="en-US" dirty="0"/>
              <a:t>CTRC and Lease-Up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B305-C574-41E7-86AB-7A1986CD1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D866-2A90-468F-9B77-F2255EDF8DB5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67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Indicator 9: </a:t>
            </a:r>
            <a:r>
              <a:rPr lang="en-US" sz="3600" dirty="0"/>
              <a:t>Annual Reexaminations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pPr marL="365760"/>
            <a:r>
              <a:rPr lang="en-US" dirty="0"/>
              <a:t>If the Agency completed a reexamination for each participating family at least every 12 months</a:t>
            </a:r>
          </a:p>
          <a:p>
            <a:pPr marL="137160" indent="0">
              <a:buNone/>
            </a:pPr>
            <a:r>
              <a:rPr lang="en-US" b="1" dirty="0"/>
              <a:t>Score:</a:t>
            </a:r>
          </a:p>
          <a:p>
            <a:r>
              <a:rPr lang="en-US" dirty="0"/>
              <a:t>Less than 5% are late, 10 points </a:t>
            </a:r>
          </a:p>
          <a:p>
            <a:r>
              <a:rPr lang="en-US" dirty="0"/>
              <a:t>5-10%, 5 points</a:t>
            </a:r>
          </a:p>
          <a:p>
            <a:r>
              <a:rPr lang="en-US" dirty="0"/>
              <a:t>+10%, 0 points</a:t>
            </a:r>
          </a:p>
          <a:p>
            <a:pPr marL="137160" indent="0">
              <a:buNone/>
            </a:pPr>
            <a:endParaRPr lang="en-US" b="1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79FBB-5FAE-4D4B-BCFD-EF7745A287B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6619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Supported Documentation </a:t>
            </a:r>
            <a:br>
              <a:rPr lang="en-US" dirty="0"/>
            </a:br>
            <a:r>
              <a:rPr lang="en-US" dirty="0"/>
              <a:t>Needed to Challenge 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 Late Re-exam Discrepancy Report documenting no annual reexaminations were late. </a:t>
            </a:r>
          </a:p>
          <a:p>
            <a:pPr lvl="1"/>
            <a:r>
              <a:rPr lang="en-US" dirty="0"/>
              <a:t>Date of report must be within the month of FYE</a:t>
            </a:r>
          </a:p>
          <a:p>
            <a:r>
              <a:rPr lang="en-US" dirty="0"/>
              <a:t>Housing Agency software report that Annual Re-exams were completed within accepted timeframe.</a:t>
            </a:r>
          </a:p>
          <a:p>
            <a:pPr lvl="1"/>
            <a:r>
              <a:rPr lang="en-US" dirty="0"/>
              <a:t>May not be accepted unless Agency can show why PIC wasn’t able to receive submissions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842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10: </a:t>
            </a:r>
            <a:r>
              <a:rPr lang="en-US" sz="3200" dirty="0"/>
              <a:t>Correct Tenant Rent Calculations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Did Agency correctly calculate family share of rent to owner</a:t>
            </a:r>
          </a:p>
          <a:p>
            <a:pPr lvl="1"/>
            <a:r>
              <a:rPr lang="en-US" dirty="0"/>
              <a:t>Direct connection to DAI Indicator </a:t>
            </a:r>
          </a:p>
          <a:p>
            <a:pPr marL="0" indent="0">
              <a:buNone/>
            </a:pPr>
            <a:r>
              <a:rPr lang="en-US" b="1" dirty="0"/>
              <a:t>Score:</a:t>
            </a:r>
          </a:p>
          <a:p>
            <a:r>
              <a:rPr lang="en-US" dirty="0"/>
              <a:t>98% Correct per PIC, 5 points</a:t>
            </a:r>
          </a:p>
          <a:p>
            <a:r>
              <a:rPr lang="en-US" dirty="0"/>
              <a:t>Less than 98%, 0 points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96BC6-FF79-4A59-ACE5-7138135F120A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FFC7A-1E76-403D-8E7E-14ECF06C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SEMAP?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36C49-12BC-46FB-911F-58AFE71A7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Section 8 HCV Report Card to HUD</a:t>
            </a:r>
          </a:p>
          <a:p>
            <a:pPr lvl="1"/>
            <a:r>
              <a:rPr lang="en-US" dirty="0"/>
              <a:t>Partly Self-Assessed, Partly HUD Assessed</a:t>
            </a:r>
          </a:p>
          <a:p>
            <a:r>
              <a:rPr lang="en-US" dirty="0"/>
              <a:t>A to Z Analysis of Program Operations with Performance Criteria Established by HUD</a:t>
            </a:r>
          </a:p>
          <a:p>
            <a:r>
              <a:rPr lang="en-US" dirty="0"/>
              <a:t>Agency Validates Compliance Through:</a:t>
            </a:r>
          </a:p>
          <a:p>
            <a:pPr lvl="1"/>
            <a:r>
              <a:rPr lang="en-US" dirty="0"/>
              <a:t>Accurate/Timely 50058 Submissions</a:t>
            </a:r>
          </a:p>
          <a:p>
            <a:pPr lvl="1"/>
            <a:r>
              <a:rPr lang="en-US" dirty="0"/>
              <a:t>Accurate/Timely VMS Submissions</a:t>
            </a:r>
          </a:p>
          <a:p>
            <a:pPr lvl="1"/>
            <a:r>
              <a:rPr lang="en-US" dirty="0"/>
              <a:t>Demonstrating Actions are Performed Compliantly per Admin Plan and Procedures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F358A-F59F-46F9-B4F3-1172568F6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D866-2A90-468F-9B77-F2255EDF8DB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563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Supported Documentation </a:t>
            </a:r>
            <a:br>
              <a:rPr lang="en-US" dirty="0"/>
            </a:br>
            <a:r>
              <a:rPr lang="en-US" dirty="0"/>
              <a:t>Needed to Challenge PIC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QC Sample Log with results showing</a:t>
            </a:r>
          </a:p>
          <a:p>
            <a:r>
              <a:rPr lang="en-US" dirty="0"/>
              <a:t>All verifications related to income and rent calculation were performed correctly</a:t>
            </a:r>
          </a:p>
          <a:p>
            <a:r>
              <a:rPr lang="en-US" dirty="0"/>
              <a:t>VMS submissions matching subsidy calculations submitted via the 50058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85146-21D1-46BE-9083-BC75E341AA8A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360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11: </a:t>
            </a:r>
            <a:r>
              <a:rPr lang="en-US" sz="3400" dirty="0"/>
              <a:t>Pre-Contract HQS Inspections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pPr lvl="0"/>
            <a:r>
              <a:rPr lang="en-US" dirty="0"/>
              <a:t>Agency passes Contract units on or before effective date of Lease and Contract per SEMAP PIC Report</a:t>
            </a:r>
          </a:p>
          <a:p>
            <a:pPr marL="0" indent="0">
              <a:buNone/>
            </a:pPr>
            <a:r>
              <a:rPr lang="en-US" b="1" dirty="0"/>
              <a:t>Score:</a:t>
            </a:r>
          </a:p>
          <a:p>
            <a:pPr lvl="1"/>
            <a:r>
              <a:rPr lang="en-US" dirty="0"/>
              <a:t>98% of all initial leases in PIC meets specifications, 5 points</a:t>
            </a:r>
          </a:p>
          <a:p>
            <a:pPr lvl="1"/>
            <a:r>
              <a:rPr lang="en-US" dirty="0"/>
              <a:t>Less than 98%, 0 points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8CC4-C012-4E78-8974-118F1C8CBEA0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2877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Supported Documentation </a:t>
            </a:r>
            <a:br>
              <a:rPr lang="en-US" dirty="0"/>
            </a:br>
            <a:r>
              <a:rPr lang="en-US" dirty="0"/>
              <a:t>Needed to Challenge PIC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 and accurate Lease and Contract</a:t>
            </a:r>
          </a:p>
          <a:p>
            <a:r>
              <a:rPr lang="en-US" dirty="0"/>
              <a:t>Inspection books with clear pass dates on or before executed HAP contracts</a:t>
            </a:r>
          </a:p>
          <a:p>
            <a:pPr lvl="1"/>
            <a:r>
              <a:rPr lang="en-US" dirty="0"/>
              <a:t>May not be accepted unless Agency can show why PIC wasn’t able to receive submissions</a:t>
            </a:r>
          </a:p>
          <a:p>
            <a:r>
              <a:rPr lang="en-US" dirty="0"/>
              <a:t>Documentation if Agency has implemented HOTMA provisions to approve/pay HAP with failed HQS items.</a:t>
            </a:r>
          </a:p>
          <a:p>
            <a:pPr lvl="1"/>
            <a:r>
              <a:rPr lang="en-US" dirty="0"/>
              <a:t>Must have adopted HUD LT and NLT items and/or alternative inspection methods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03AC4-F9F6-4B47-A300-EFF7105CE5C1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926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Indicator 12: Annual HQS Inspections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Did Agency inspect each unit within 12 months, or inspected within 24 months if Biennial Inspections have been adopted</a:t>
            </a:r>
          </a:p>
          <a:p>
            <a:pPr marL="0" indent="0">
              <a:buNone/>
            </a:pPr>
            <a:r>
              <a:rPr lang="en-US" b="1" dirty="0"/>
              <a:t>Score:</a:t>
            </a:r>
          </a:p>
          <a:p>
            <a:pPr lvl="1"/>
            <a:r>
              <a:rPr lang="en-US" dirty="0"/>
              <a:t>Less than 5% are late, 10 points </a:t>
            </a:r>
          </a:p>
          <a:p>
            <a:pPr lvl="1"/>
            <a:r>
              <a:rPr lang="en-US" dirty="0"/>
              <a:t>5-10%, 5 points</a:t>
            </a:r>
          </a:p>
          <a:p>
            <a:pPr lvl="1"/>
            <a:r>
              <a:rPr lang="en-US" dirty="0"/>
              <a:t>+10%, 0 points</a:t>
            </a:r>
          </a:p>
          <a:p>
            <a:pPr lvl="3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1DC-4EF3-4211-A4C0-04D4874B032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6237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Supported Documentation </a:t>
            </a:r>
            <a:br>
              <a:rPr lang="en-US" dirty="0"/>
            </a:br>
            <a:r>
              <a:rPr lang="en-US" dirty="0"/>
              <a:t>Needed to Challenge 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Housing Agency Software report documenting inspections were performed within the 12-month or 24-month time frame as applicable</a:t>
            </a:r>
          </a:p>
          <a:p>
            <a:pPr lvl="1"/>
            <a:r>
              <a:rPr lang="en-US" dirty="0"/>
              <a:t>May not be accepted unless Agency can show why PIC wasn’t able to receive submissions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2219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Indicator 13: Lease-Up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Did the Agency achieve one of the following forms of utilization:</a:t>
            </a:r>
          </a:p>
          <a:p>
            <a:pPr lvl="1"/>
            <a:r>
              <a:rPr lang="en-US" dirty="0"/>
              <a:t>Expend at least 98% of allocated Budget Authority dollars within the calendar year, or  </a:t>
            </a:r>
          </a:p>
          <a:p>
            <a:pPr lvl="1"/>
            <a:r>
              <a:rPr lang="en-US" dirty="0"/>
              <a:t>Lease-Up at least 98% of total base line units (vouchers) in Agency ACC within the calendar year</a:t>
            </a:r>
          </a:p>
          <a:p>
            <a:pPr marL="0" indent="0">
              <a:buNone/>
            </a:pPr>
            <a:r>
              <a:rPr lang="en-US" b="1" dirty="0"/>
              <a:t>Score:</a:t>
            </a:r>
          </a:p>
          <a:p>
            <a:pPr lvl="1"/>
            <a:r>
              <a:rPr lang="en-US" dirty="0"/>
              <a:t>98% HAP Utilization or Vouchers Leased, 20 points</a:t>
            </a:r>
          </a:p>
          <a:p>
            <a:pPr lvl="1"/>
            <a:r>
              <a:rPr lang="en-US" dirty="0"/>
              <a:t>95%- 97%, 15 points</a:t>
            </a:r>
          </a:p>
          <a:p>
            <a:pPr lvl="1"/>
            <a:r>
              <a:rPr lang="en-US" dirty="0"/>
              <a:t>Less than 95%, 0 points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355F-8022-4235-A5C6-CBF92A9EAF40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896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Supported Documentation </a:t>
            </a:r>
            <a:br>
              <a:rPr lang="en-US" dirty="0"/>
            </a:br>
            <a:r>
              <a:rPr lang="en-US" dirty="0"/>
              <a:t>Needed to Challenge PIC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Allocated Budget Authority (ABA) funding letter email</a:t>
            </a:r>
          </a:p>
          <a:p>
            <a:r>
              <a:rPr lang="en-US" dirty="0"/>
              <a:t>Voucher Management System (VMS) reports that match HAP ledger</a:t>
            </a:r>
          </a:p>
          <a:p>
            <a:r>
              <a:rPr lang="en-US" dirty="0"/>
              <a:t>Agency Software report itemizing HAP contracts (Vouchers under lease) that match authorized vouchers listed in ACC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9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Indicator 14: </a:t>
            </a:r>
            <a:r>
              <a:rPr lang="en-US" sz="3100" dirty="0"/>
              <a:t>Family Self-Sufficiency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 is Evaluated?</a:t>
            </a:r>
          </a:p>
          <a:p>
            <a:r>
              <a:rPr lang="en-US" dirty="0"/>
              <a:t>Agency demonstrates compliance with two elements:</a:t>
            </a:r>
          </a:p>
          <a:p>
            <a:pPr lvl="1"/>
            <a:r>
              <a:rPr lang="en-US" dirty="0"/>
              <a:t>Enrolled number equal to slots required (minus graduations, if applicable)</a:t>
            </a:r>
          </a:p>
          <a:p>
            <a:pPr lvl="1"/>
            <a:r>
              <a:rPr lang="en-US" dirty="0"/>
              <a:t>Percent of FSS families with escrow accounts:</a:t>
            </a:r>
          </a:p>
          <a:p>
            <a:pPr lvl="2"/>
            <a:r>
              <a:rPr lang="en-US" dirty="0"/>
              <a:t>Number of families with escrow via PIC through progress reports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8471E-7ABB-4F12-86EB-7A7E038A0DBD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445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Self-Sufficiency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Score:</a:t>
            </a:r>
          </a:p>
          <a:p>
            <a:r>
              <a:rPr lang="en-US" dirty="0"/>
              <a:t>80% Slots filled + 30% Escrow Balances (10pts)</a:t>
            </a:r>
          </a:p>
          <a:p>
            <a:r>
              <a:rPr lang="en-US" dirty="0"/>
              <a:t>60%-79% Slots filled + 30% Escrow Balances (8pts)</a:t>
            </a:r>
          </a:p>
          <a:p>
            <a:r>
              <a:rPr lang="en-US" dirty="0"/>
              <a:t>80% Slots filled + fewer than 30% Escrow Balances (5pts)</a:t>
            </a:r>
          </a:p>
          <a:p>
            <a:r>
              <a:rPr lang="en-US" dirty="0"/>
              <a:t>30% or more Escrow Balances + fewer than 60% Slots filled (5pts)</a:t>
            </a:r>
          </a:p>
          <a:p>
            <a:r>
              <a:rPr lang="en-US" dirty="0"/>
              <a:t>60%-79% Slots filled + fewer than 30% Escrow Balances (3pts)</a:t>
            </a:r>
          </a:p>
          <a:p>
            <a:r>
              <a:rPr lang="en-US" dirty="0"/>
              <a:t>Fewer than 60% Slots filled + fewer than 30% Escrow Balances (0pts)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915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00F0-EC96-4479-B9EF-3F0F786E4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Supported Documentation </a:t>
            </a:r>
            <a:br>
              <a:rPr lang="en-US" dirty="0"/>
            </a:br>
            <a:r>
              <a:rPr lang="en-US" dirty="0"/>
              <a:t>Needed to Challenge 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DABA6-4219-435E-9AB5-E7B43C797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Agency software reports with clear dates and families that have filled mandatory slots and/or progress reports listing families with escrow account balances</a:t>
            </a:r>
          </a:p>
          <a:p>
            <a:pPr lvl="1"/>
            <a:r>
              <a:rPr lang="en-US" dirty="0"/>
              <a:t>May not be accepted unless Agency can show why PIC wasn’t able to receive submissions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BE2755-47F8-41A6-A3E9-374240746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D866-2A90-468F-9B77-F2255EDF8DB5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2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4D8C-D985-42D5-97D9-EB70CE02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Does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FA9F9-3006-411B-B120-751BA019D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Routinely done by one or two key staff at the end of the FY (</a:t>
            </a:r>
            <a:r>
              <a:rPr lang="en-US" i="1" dirty="0"/>
              <a:t>Not recommended</a:t>
            </a:r>
            <a:r>
              <a:rPr lang="en-US" dirty="0"/>
              <a:t>)</a:t>
            </a:r>
          </a:p>
          <a:p>
            <a:r>
              <a:rPr lang="en-US" dirty="0"/>
              <a:t>Section 8 responsibilities are naturally divided</a:t>
            </a:r>
          </a:p>
          <a:p>
            <a:pPr lvl="1"/>
            <a:r>
              <a:rPr lang="en-US" dirty="0"/>
              <a:t>Reporting and accountability should too</a:t>
            </a:r>
          </a:p>
          <a:p>
            <a:pPr lvl="2"/>
            <a:r>
              <a:rPr lang="en-US" dirty="0"/>
              <a:t>Occupancy (Intake, Annuals, RRD, Rent Calc)</a:t>
            </a:r>
          </a:p>
          <a:p>
            <a:pPr lvl="2"/>
            <a:r>
              <a:rPr lang="en-US" dirty="0"/>
              <a:t>Inspections (Initial, Special, Annual, Pre-HAP)</a:t>
            </a:r>
          </a:p>
          <a:p>
            <a:pPr lvl="2"/>
            <a:r>
              <a:rPr lang="en-US" dirty="0"/>
              <a:t>Finance/Designee (VMS Submissions, Lease-up)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09E3E-898E-432F-A7FD-EB8878BE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D866-2A90-468F-9B77-F2255EDF8DB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555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Completing &amp; Submitting SEMAP Certifications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Approved by BOC resolution and signed by Executive Director</a:t>
            </a:r>
          </a:p>
          <a:p>
            <a:pPr lvl="1"/>
            <a:r>
              <a:rPr lang="en-US" dirty="0"/>
              <a:t>Section 8 Dir. if program is unit of local government (i.e. C.O.G.s)</a:t>
            </a:r>
          </a:p>
          <a:p>
            <a:r>
              <a:rPr lang="en-US" dirty="0"/>
              <a:t>If late or not submitted, automatic troubled performer status</a:t>
            </a:r>
          </a:p>
          <a:p>
            <a:r>
              <a:rPr lang="en-US" dirty="0"/>
              <a:t>If less than 250 units: Non-PIC Indicator QC Recommended</a:t>
            </a:r>
          </a:p>
          <a:p>
            <a:pPr lvl="1"/>
            <a:r>
              <a:rPr lang="en-US" dirty="0"/>
              <a:t>FYE September 2018 – June 2019 must submit</a:t>
            </a:r>
          </a:p>
          <a:p>
            <a:pPr lvl="1"/>
            <a:r>
              <a:rPr lang="en-US" dirty="0"/>
              <a:t>FYE September 2019 – June 2020 do not submit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090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Completing &amp; Submitting SEMAP Certifications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Submit to HUD 60 calendar days after end of fiscal year</a:t>
            </a:r>
          </a:p>
          <a:p>
            <a:pPr lvl="1"/>
            <a:r>
              <a:rPr lang="en-US"/>
              <a:t>FYE March 31st – Submit May 30th</a:t>
            </a:r>
          </a:p>
          <a:p>
            <a:pPr lvl="1"/>
            <a:r>
              <a:rPr lang="en-US"/>
              <a:t>FYE June 30th – Submit August 29th</a:t>
            </a:r>
          </a:p>
          <a:p>
            <a:pPr lvl="1"/>
            <a:r>
              <a:rPr lang="en-US"/>
              <a:t>FYE September 30th– Submit November 30th</a:t>
            </a:r>
          </a:p>
          <a:p>
            <a:pPr lvl="1"/>
            <a:r>
              <a:rPr lang="en-US"/>
              <a:t>FYE December 31st – Submit February 28th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446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SEMAP Score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Provide justification in writing and via PIC SEMAP 30 calendar days after HUD notification letter</a:t>
            </a:r>
          </a:p>
          <a:p>
            <a:r>
              <a:rPr lang="en-US"/>
              <a:t>Only if it would change performance designation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825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Confirmatory Reviews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HUD must perform onsite review to change from troubled status</a:t>
            </a:r>
          </a:p>
          <a:p>
            <a:pPr lvl="1"/>
            <a:r>
              <a:rPr lang="en-US" dirty="0"/>
              <a:t>HUD is using remote reviews more frequently </a:t>
            </a:r>
          </a:p>
          <a:p>
            <a:r>
              <a:rPr lang="en-US" dirty="0"/>
              <a:t>However, HUD may not do onsite review if PHA has less than 250 units</a:t>
            </a:r>
          </a:p>
          <a:p>
            <a:r>
              <a:rPr lang="en-US" dirty="0"/>
              <a:t>If HUD is late and following FY passes, still cannot change rating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2091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Required Actions for Any Failed SEMAP Indicators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 deficiency in 45 days after HUD notice</a:t>
            </a:r>
          </a:p>
          <a:p>
            <a:r>
              <a:rPr lang="en-US" dirty="0"/>
              <a:t>Must send HUD a written report of how deficiency will be corrected</a:t>
            </a:r>
          </a:p>
          <a:p>
            <a:pPr lvl="1"/>
            <a:r>
              <a:rPr lang="en-US" dirty="0"/>
              <a:t>Advised to so when Agency is aware of ‘0’ score on any indicator</a:t>
            </a:r>
          </a:p>
          <a:p>
            <a:r>
              <a:rPr lang="en-US" dirty="0"/>
              <a:t>Failure to correct may lead to required Corrective Action Plan (CAP)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BCB8D-E4FD-426A-9CB5-0C6FE0BB213C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117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ABCA8-B173-4F62-93B3-B5E2D5A51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 for participating!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FB1FA-2B7D-4EB3-B468-4F1912EB9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i="1" dirty="0"/>
              <a:t>Enjoy the rest of your conference experience!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Have a question later, or need to follow up?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Jeremy Spence at 817-922-9000 ext. 122 or,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via e-mail at: </a:t>
            </a:r>
            <a:r>
              <a:rPr lang="en-US" sz="2800" u="sng" dirty="0"/>
              <a:t>spencej@nelrod.com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u="sng" dirty="0">
              <a:solidFill>
                <a:srgbClr val="0066FF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u="sng" dirty="0">
              <a:solidFill>
                <a:srgbClr val="0066FF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u="sng" dirty="0">
              <a:solidFill>
                <a:srgbClr val="0066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01A36-D694-4C66-982B-00112F0CF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CF8B4-46B0-48A7-B040-85468EF0596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0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Occupancy Indicators to Delegate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Selection from Waiting List</a:t>
            </a:r>
          </a:p>
          <a:p>
            <a:r>
              <a:rPr lang="en-US" dirty="0"/>
              <a:t>Reasonable Rent</a:t>
            </a:r>
          </a:p>
          <a:p>
            <a:r>
              <a:rPr lang="en-US" dirty="0"/>
              <a:t>Determination of Adjusted Income (tied to CTRC)</a:t>
            </a:r>
          </a:p>
          <a:p>
            <a:r>
              <a:rPr lang="en-US" dirty="0"/>
              <a:t>Expanding Housing Opportunities and </a:t>
            </a:r>
            <a:r>
              <a:rPr lang="en-US" dirty="0" err="1"/>
              <a:t>Deconcentration</a:t>
            </a:r>
            <a:r>
              <a:rPr lang="en-US" dirty="0"/>
              <a:t> </a:t>
            </a:r>
            <a:r>
              <a:rPr lang="en-US" i="1" dirty="0"/>
              <a:t>(If applicable)</a:t>
            </a:r>
          </a:p>
          <a:p>
            <a:r>
              <a:rPr lang="en-US" dirty="0"/>
              <a:t>Annual Reexaminations</a:t>
            </a:r>
          </a:p>
          <a:p>
            <a:r>
              <a:rPr lang="en-US" dirty="0"/>
              <a:t>Correct Tenant Rent Calculations (tied to DAI)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9B43-3E59-4909-86D9-A56E74301D7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 Indicators to Delegate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HQS Quality Control Inspections</a:t>
            </a:r>
          </a:p>
          <a:p>
            <a:r>
              <a:rPr lang="en-US" dirty="0"/>
              <a:t>HQS Enforcement </a:t>
            </a:r>
            <a:r>
              <a:rPr lang="en-US" i="1" dirty="0"/>
              <a:t>(Results must be relayed back to Occupancy staff)</a:t>
            </a:r>
          </a:p>
          <a:p>
            <a:r>
              <a:rPr lang="en-US" dirty="0"/>
              <a:t>Pre-Contract HQS Inspections</a:t>
            </a:r>
          </a:p>
          <a:p>
            <a:r>
              <a:rPr lang="en-US" dirty="0"/>
              <a:t>Annual HQS Inspections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9B43-3E59-4909-86D9-A56E74301D7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67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Specialty Indicators to Delegate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Utility Allowance Schedules (Annually)</a:t>
            </a:r>
          </a:p>
          <a:p>
            <a:pPr>
              <a:lnSpc>
                <a:spcPct val="120000"/>
              </a:lnSpc>
            </a:pPr>
            <a:r>
              <a:rPr lang="en-US" dirty="0"/>
              <a:t>Expanding Housing Opportunities </a:t>
            </a:r>
            <a:r>
              <a:rPr lang="en-US" i="1" dirty="0"/>
              <a:t>(Annually, and must be in conjunction with Occupancy staff)</a:t>
            </a:r>
          </a:p>
          <a:p>
            <a:pPr>
              <a:lnSpc>
                <a:spcPct val="120000"/>
              </a:lnSpc>
            </a:pPr>
            <a:r>
              <a:rPr lang="en-US" dirty="0"/>
              <a:t>Payment Standards </a:t>
            </a:r>
            <a:r>
              <a:rPr lang="en-US" i="1" dirty="0"/>
              <a:t>(Semi-Annually) </a:t>
            </a:r>
          </a:p>
          <a:p>
            <a:pPr lvl="1">
              <a:lnSpc>
                <a:spcPct val="120000"/>
              </a:lnSpc>
            </a:pPr>
            <a:r>
              <a:rPr lang="en-US" i="1" dirty="0"/>
              <a:t>Quarterly if Exception Payment Standards or Success Rate Payment Standards</a:t>
            </a:r>
          </a:p>
          <a:p>
            <a:pPr>
              <a:lnSpc>
                <a:spcPct val="120000"/>
              </a:lnSpc>
            </a:pPr>
            <a:r>
              <a:rPr lang="en-US" dirty="0"/>
              <a:t>Family Self-Sufficiency Enrollment and Escrow Accounts</a:t>
            </a:r>
          </a:p>
          <a:p>
            <a:pPr>
              <a:lnSpc>
                <a:spcPct val="120000"/>
              </a:lnSpc>
            </a:pPr>
            <a:r>
              <a:rPr lang="en-US" dirty="0"/>
              <a:t>Success Rate of Voucher Holders </a:t>
            </a:r>
            <a:r>
              <a:rPr lang="en-US" i="1" dirty="0"/>
              <a:t>(Quarterly, and must be referred to Payment Standards for changes/updates)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09B43-3E59-4909-86D9-A56E74301D7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78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9CB6A-1A79-4A99-B5E8-4E5ED54C5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SEMAP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3AC9-2E88-4A8F-B2B4-47F7B1218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 CFR 985</a:t>
            </a:r>
          </a:p>
          <a:p>
            <a:pPr lvl="1"/>
            <a:r>
              <a:rPr lang="en-US" dirty="0"/>
              <a:t>985.3 Lists all indicators, HUD verification methods, and ratings</a:t>
            </a:r>
          </a:p>
          <a:p>
            <a:pPr lvl="1"/>
            <a:r>
              <a:rPr lang="en-US" dirty="0"/>
              <a:t>Latest adopted Agency Administrative Plan</a:t>
            </a:r>
          </a:p>
          <a:p>
            <a:pPr lvl="2"/>
            <a:r>
              <a:rPr lang="en-US" dirty="0"/>
              <a:t>Any officially implemented procedures</a:t>
            </a:r>
          </a:p>
          <a:p>
            <a:pPr lvl="1"/>
            <a:r>
              <a:rPr lang="en-US" dirty="0"/>
              <a:t>Current and previous year’s Payment Standards and Utility Allowance schedules</a:t>
            </a:r>
          </a:p>
          <a:p>
            <a:r>
              <a:rPr lang="en-US" dirty="0"/>
              <a:t>Any applicable issued guidance requiring changes within the reporting FY.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CCCE1C-3FA1-4244-9B07-A32B96231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D866-2A90-468F-9B77-F2255EDF8DB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55633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182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4472C4"/>
      </a:accent1>
      <a:accent2>
        <a:srgbClr val="CC0000"/>
      </a:accent2>
      <a:accent3>
        <a:srgbClr val="000000"/>
      </a:accent3>
      <a:accent4>
        <a:srgbClr val="C00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</TotalTime>
  <Words>2659</Words>
  <Application>Microsoft Office PowerPoint</Application>
  <PresentationFormat>On-screen Show (4:3)</PresentationFormat>
  <Paragraphs>383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Abadi</vt:lpstr>
      <vt:lpstr>Arial</vt:lpstr>
      <vt:lpstr>Calibri</vt:lpstr>
      <vt:lpstr>Wingdings</vt:lpstr>
      <vt:lpstr>1_Custom Design</vt:lpstr>
      <vt:lpstr>SEMAP: A Supervisor’s Guide to: Collect, Document, and Submit Certification</vt:lpstr>
      <vt:lpstr>Class Topics and Objectives</vt:lpstr>
      <vt:lpstr>Class Topics and Objectives</vt:lpstr>
      <vt:lpstr>What is SEMAP?</vt:lpstr>
      <vt:lpstr>Who Does What?</vt:lpstr>
      <vt:lpstr>Occupancy Indicators to Delegate</vt:lpstr>
      <vt:lpstr>Inspection Indicators to Delegate</vt:lpstr>
      <vt:lpstr>Specialty Indicators to Delegate</vt:lpstr>
      <vt:lpstr>Key SEMAP Resources</vt:lpstr>
      <vt:lpstr>Agency SEMAP Protocols</vt:lpstr>
      <vt:lpstr>PowerPoint Presentation</vt:lpstr>
      <vt:lpstr>Indicator 1: Selection from Waiting List</vt:lpstr>
      <vt:lpstr>Support Documentation  Needed to Pass</vt:lpstr>
      <vt:lpstr>Indicator 2: Rent Reasonableness</vt:lpstr>
      <vt:lpstr>Rent Reasonableness</vt:lpstr>
      <vt:lpstr>Support Documentation  Needed to Pass</vt:lpstr>
      <vt:lpstr>Indicator 3: Determination  Adjusted Income</vt:lpstr>
      <vt:lpstr>Determination Adjusted Income</vt:lpstr>
      <vt:lpstr>Support Documentation  Needed to Pass</vt:lpstr>
      <vt:lpstr>Indicator 4: Utility Allowance Schedule</vt:lpstr>
      <vt:lpstr>Support Documentation  Needed to Pass</vt:lpstr>
      <vt:lpstr>Indicator 5: HQS Quality Control Inspections</vt:lpstr>
      <vt:lpstr>HQS  Quality Control Inspections</vt:lpstr>
      <vt:lpstr>Support Documentation  Needed to Pass</vt:lpstr>
      <vt:lpstr>Indicator 6: HQS Enforcement</vt:lpstr>
      <vt:lpstr>HQS Enforcement</vt:lpstr>
      <vt:lpstr>Support Documentation  Needed to Pass</vt:lpstr>
      <vt:lpstr>Indicator 7: Expanding Housing Opportunities</vt:lpstr>
      <vt:lpstr>Expanding Housing Opportunities</vt:lpstr>
      <vt:lpstr>Support Documentation  Needed to Pass</vt:lpstr>
      <vt:lpstr>Bonus Indicator: Deconcentration</vt:lpstr>
      <vt:lpstr>De-concentration Criteria</vt:lpstr>
      <vt:lpstr>Indicator 8: Payment Standards</vt:lpstr>
      <vt:lpstr>Supported Documentation  Needed to Pass</vt:lpstr>
      <vt:lpstr>PowerPoint Presentation</vt:lpstr>
      <vt:lpstr>Why Review PIC Monitored Indicators?</vt:lpstr>
      <vt:lpstr>Indicator 9: Annual Reexaminations</vt:lpstr>
      <vt:lpstr>Supported Documentation  Needed to Challenge PIC</vt:lpstr>
      <vt:lpstr>Indicator 10: Correct Tenant Rent Calculations</vt:lpstr>
      <vt:lpstr>Supported Documentation  Needed to Challenge PIC</vt:lpstr>
      <vt:lpstr>Indicator 11: Pre-Contract HQS Inspections </vt:lpstr>
      <vt:lpstr>Supported Documentation  Needed to Challenge PIC</vt:lpstr>
      <vt:lpstr>Indicator 12: Annual HQS Inspections</vt:lpstr>
      <vt:lpstr>Supported Documentation  Needed to Challenge PIC</vt:lpstr>
      <vt:lpstr>Indicator 13: Lease-Up</vt:lpstr>
      <vt:lpstr>Supported Documentation  Needed to Challenge PIC</vt:lpstr>
      <vt:lpstr>Indicator 14: Family Self-Sufficiency</vt:lpstr>
      <vt:lpstr>Family Self-Sufficiency</vt:lpstr>
      <vt:lpstr>Supported Documentation  Needed to Challenge PIC</vt:lpstr>
      <vt:lpstr>Completing &amp; Submitting SEMAP Certifications</vt:lpstr>
      <vt:lpstr>Completing &amp; Submitting SEMAP Certifications</vt:lpstr>
      <vt:lpstr>SEMAP Score Appeals</vt:lpstr>
      <vt:lpstr>Confirmatory Reviews</vt:lpstr>
      <vt:lpstr>Required Actions for Any Failed SEMAP Indicators</vt:lpstr>
      <vt:lpstr>Thank you for participating!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Arnett</dc:creator>
  <cp:lastModifiedBy>Jeremy Spence</cp:lastModifiedBy>
  <cp:revision>94</cp:revision>
  <dcterms:created xsi:type="dcterms:W3CDTF">2019-07-17T16:08:12Z</dcterms:created>
  <dcterms:modified xsi:type="dcterms:W3CDTF">2019-08-05T13:24:45Z</dcterms:modified>
</cp:coreProperties>
</file>